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9"/>
  </p:notesMasterIdLst>
  <p:sldIdLst>
    <p:sldId id="256" r:id="rId2"/>
    <p:sldId id="258" r:id="rId3"/>
    <p:sldId id="261" r:id="rId4"/>
    <p:sldId id="291" r:id="rId5"/>
    <p:sldId id="262" r:id="rId6"/>
    <p:sldId id="294" r:id="rId7"/>
    <p:sldId id="264" r:id="rId8"/>
    <p:sldId id="295" r:id="rId9"/>
    <p:sldId id="285" r:id="rId10"/>
    <p:sldId id="298" r:id="rId11"/>
    <p:sldId id="263" r:id="rId12"/>
    <p:sldId id="299" r:id="rId13"/>
    <p:sldId id="300" r:id="rId14"/>
    <p:sldId id="293" r:id="rId15"/>
    <p:sldId id="296" r:id="rId16"/>
    <p:sldId id="297" r:id="rId17"/>
    <p:sldId id="280" r:id="rId18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0"/>
    </p:embeddedFont>
    <p:embeddedFont>
      <p:font typeface="Muli" panose="020B0604020202020204" charset="0"/>
      <p:regular r:id="rId21"/>
      <p:bold r:id="rId22"/>
      <p:italic r:id="rId23"/>
      <p:boldItalic r:id="rId24"/>
    </p:embeddedFont>
    <p:embeddedFont>
      <p:font typeface="Nixie One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4E590F-EDE6-436B-B223-9F0DE407BDC3}">
  <a:tblStyle styleId="{1B4E590F-EDE6-436B-B223-9F0DE407BDC3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5"/>
  </p:normalViewPr>
  <p:slideViewPr>
    <p:cSldViewPr snapToGrid="0">
      <p:cViewPr varScale="1">
        <p:scale>
          <a:sx n="108" d="100"/>
          <a:sy n="108" d="100"/>
        </p:scale>
        <p:origin x="73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Shape 14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Shape 1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hape 1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Shape 1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42034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hape 1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Shape 1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hape 1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Shape 1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55107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hape 1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Shape 1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65331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Shape 15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Shape 1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0050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Shape 15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Shape 1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95818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Shape 16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Shape 16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Shape 14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0" name="Shape 14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Shape 14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Shape 14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Shape 14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Shape 14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534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Shape 14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" name="Shape 14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Shape 14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" name="Shape 14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0552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Shape 15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" name="Shape 15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hape 1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Shape 1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39677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hape 1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Shape 1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0245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grpSp>
        <p:nvGrpSpPr>
          <p:cNvPr id="10" name="Shape 10"/>
          <p:cNvGrpSpPr/>
          <p:nvPr/>
        </p:nvGrpSpPr>
        <p:grpSpPr>
          <a:xfrm rot="10800000" flipH="1">
            <a:off x="3692751" y="38248"/>
            <a:ext cx="1758132" cy="1523096"/>
            <a:chOff x="4088875" y="1431100"/>
            <a:chExt cx="3293000" cy="2852775"/>
          </a:xfrm>
        </p:grpSpPr>
        <p:sp>
          <p:nvSpPr>
            <p:cNvPr id="11" name="Shape 11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8" name="Shape 58"/>
          <p:cNvSpPr/>
          <p:nvPr/>
        </p:nvSpPr>
        <p:spPr>
          <a:xfrm rot="10800000" flipH="1">
            <a:off x="2809875" y="-172875"/>
            <a:ext cx="1111499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/>
          <p:nvPr/>
        </p:nvSpPr>
        <p:spPr>
          <a:xfrm rot="10800000" flipH="1">
            <a:off x="3602723" y="1360109"/>
            <a:ext cx="493799" cy="4274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" name="Shape 60"/>
          <p:cNvSpPr/>
          <p:nvPr/>
        </p:nvSpPr>
        <p:spPr>
          <a:xfrm rot="10800000" flipH="1">
            <a:off x="5278914" y="855278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/>
          <p:nvPr/>
        </p:nvSpPr>
        <p:spPr>
          <a:xfrm rot="10800000" flipH="1">
            <a:off x="5365798" y="352324"/>
            <a:ext cx="493799" cy="4271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2" name="Shape 62"/>
          <p:cNvGrpSpPr/>
          <p:nvPr/>
        </p:nvGrpSpPr>
        <p:grpSpPr>
          <a:xfrm>
            <a:off x="5549153" y="1029780"/>
            <a:ext cx="404640" cy="374058"/>
            <a:chOff x="5975075" y="2327500"/>
            <a:chExt cx="420100" cy="388350"/>
          </a:xfrm>
        </p:grpSpPr>
        <p:sp>
          <p:nvSpPr>
            <p:cNvPr id="63" name="Shape 6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5" name="Shape 65"/>
          <p:cNvSpPr/>
          <p:nvPr/>
        </p:nvSpPr>
        <p:spPr>
          <a:xfrm>
            <a:off x="3253021" y="113273"/>
            <a:ext cx="225084" cy="389963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6" name="Shape 66"/>
          <p:cNvGrpSpPr/>
          <p:nvPr/>
        </p:nvGrpSpPr>
        <p:grpSpPr>
          <a:xfrm>
            <a:off x="4380525" y="515192"/>
            <a:ext cx="382958" cy="607110"/>
            <a:chOff x="6718575" y="2318625"/>
            <a:chExt cx="256950" cy="407375"/>
          </a:xfrm>
        </p:grpSpPr>
        <p:sp>
          <p:nvSpPr>
            <p:cNvPr id="67" name="Shape 6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" name="Shape 75"/>
          <p:cNvGrpSpPr/>
          <p:nvPr/>
        </p:nvGrpSpPr>
        <p:grpSpPr>
          <a:xfrm>
            <a:off x="3199463" y="902958"/>
            <a:ext cx="395017" cy="403296"/>
            <a:chOff x="3951850" y="2985350"/>
            <a:chExt cx="407950" cy="416500"/>
          </a:xfrm>
        </p:grpSpPr>
        <p:sp>
          <p:nvSpPr>
            <p:cNvPr id="76" name="Shape 76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0" name="Shape 80"/>
          <p:cNvGrpSpPr/>
          <p:nvPr/>
        </p:nvGrpSpPr>
        <p:grpSpPr>
          <a:xfrm rot="10800000" flipH="1">
            <a:off x="3920311" y="3981675"/>
            <a:ext cx="1303376" cy="1127987"/>
            <a:chOff x="238125" y="1431100"/>
            <a:chExt cx="3296350" cy="2852775"/>
          </a:xfrm>
        </p:grpSpPr>
        <p:sp>
          <p:nvSpPr>
            <p:cNvPr id="81" name="Shape 81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0" t="0" r="0" b="0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0" t="0" r="0" b="0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0" t="0" r="0" b="0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0" t="0" r="0" b="0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0" t="0" r="0" b="0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0" t="0" r="0" b="0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0" t="0" r="0" b="0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0" t="0" r="0" b="0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0" t="0" r="0" b="0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0" t="0" r="0" b="0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0" t="0" r="0" b="0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0" t="0" r="0" b="0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0" t="0" r="0" b="0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0" t="0" r="0" b="0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0" t="0" r="0" b="0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3" name="Shape 163"/>
          <p:cNvSpPr/>
          <p:nvPr/>
        </p:nvSpPr>
        <p:spPr>
          <a:xfrm rot="10800000" flipH="1">
            <a:off x="5010533" y="4576647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 rot="10800000" flipH="1">
            <a:off x="5133679" y="4056450"/>
            <a:ext cx="540000" cy="4673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/>
          <p:nvPr/>
        </p:nvSpPr>
        <p:spPr>
          <a:xfrm rot="10800000" flipH="1">
            <a:off x="3530384" y="4576661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5370704" y="4867760"/>
            <a:ext cx="312502" cy="312484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68" name="Shape 168"/>
          <p:cNvGrpSpPr/>
          <p:nvPr/>
        </p:nvGrpSpPr>
        <p:grpSpPr>
          <a:xfrm>
            <a:off x="5772008" y="4056440"/>
            <a:ext cx="573942" cy="550550"/>
            <a:chOff x="5241175" y="4959100"/>
            <a:chExt cx="539775" cy="517775"/>
          </a:xfrm>
        </p:grpSpPr>
        <p:sp>
          <p:nvSpPr>
            <p:cNvPr id="169" name="Shape 16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5" name="Shape 175"/>
          <p:cNvSpPr/>
          <p:nvPr/>
        </p:nvSpPr>
        <p:spPr>
          <a:xfrm>
            <a:off x="3429208" y="3904791"/>
            <a:ext cx="377838" cy="343684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6" name="Shape 516"/>
          <p:cNvSpPr txBox="1">
            <a:spLocks noGrp="1"/>
          </p:cNvSpPr>
          <p:nvPr>
            <p:ph type="body" idx="1"/>
          </p:nvPr>
        </p:nvSpPr>
        <p:spPr>
          <a:xfrm>
            <a:off x="1732700" y="2255124"/>
            <a:ext cx="4944300" cy="165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grpSp>
        <p:nvGrpSpPr>
          <p:cNvPr id="517" name="Shape 517"/>
          <p:cNvGrpSpPr/>
          <p:nvPr/>
        </p:nvGrpSpPr>
        <p:grpSpPr>
          <a:xfrm rot="10800000" flipH="1">
            <a:off x="411206" y="245768"/>
            <a:ext cx="1322798" cy="1145959"/>
            <a:chOff x="4088875" y="1431100"/>
            <a:chExt cx="3293000" cy="2852775"/>
          </a:xfrm>
        </p:grpSpPr>
        <p:sp>
          <p:nvSpPr>
            <p:cNvPr id="518" name="Shape 518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65" name="Shape 565"/>
          <p:cNvGrpSpPr/>
          <p:nvPr/>
        </p:nvGrpSpPr>
        <p:grpSpPr>
          <a:xfrm rot="10800000" flipH="1">
            <a:off x="7663686" y="3682711"/>
            <a:ext cx="1034724" cy="895486"/>
            <a:chOff x="238125" y="1431100"/>
            <a:chExt cx="3296350" cy="2852775"/>
          </a:xfrm>
        </p:grpSpPr>
        <p:sp>
          <p:nvSpPr>
            <p:cNvPr id="566" name="Shape 566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0" t="0" r="0" b="0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0" t="0" r="0" b="0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0" t="0" r="0" b="0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0" t="0" r="0" b="0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0" t="0" r="0" b="0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0" t="0" r="0" b="0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0" t="0" r="0" b="0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0" t="0" r="0" b="0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0" t="0" r="0" b="0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0" t="0" r="0" b="0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0" t="0" r="0" b="0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0" t="0" r="0" b="0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0" t="0" r="0" b="0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0" t="0" r="0" b="0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0" t="0" r="0" b="0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48" name="Shape 648"/>
          <p:cNvSpPr/>
          <p:nvPr/>
        </p:nvSpPr>
        <p:spPr>
          <a:xfrm rot="10800000" flipH="1">
            <a:off x="-123825" y="1058975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9" name="Shape 649"/>
          <p:cNvSpPr/>
          <p:nvPr/>
        </p:nvSpPr>
        <p:spPr>
          <a:xfrm rot="10800000" flipH="1">
            <a:off x="638174" y="1440099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0" name="Shape 650"/>
          <p:cNvSpPr/>
          <p:nvPr/>
        </p:nvSpPr>
        <p:spPr>
          <a:xfrm rot="10800000" flipH="1">
            <a:off x="1495424" y="-131649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1" name="Shape 651"/>
          <p:cNvSpPr/>
          <p:nvPr/>
        </p:nvSpPr>
        <p:spPr>
          <a:xfrm rot="10800000" flipH="1">
            <a:off x="327799" y="88924"/>
            <a:ext cx="358799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2" name="Shape 652"/>
          <p:cNvSpPr/>
          <p:nvPr/>
        </p:nvSpPr>
        <p:spPr>
          <a:xfrm rot="10800000" flipH="1">
            <a:off x="8486774" y="4230775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3" name="Shape 653"/>
          <p:cNvSpPr/>
          <p:nvPr/>
        </p:nvSpPr>
        <p:spPr>
          <a:xfrm rot="10800000" flipH="1">
            <a:off x="8124824" y="4615699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4" name="Shape 654"/>
          <p:cNvSpPr/>
          <p:nvPr/>
        </p:nvSpPr>
        <p:spPr>
          <a:xfrm rot="10800000" flipH="1">
            <a:off x="7821347" y="2935400"/>
            <a:ext cx="819899" cy="7097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5" name="Shape 655"/>
          <p:cNvSpPr/>
          <p:nvPr/>
        </p:nvSpPr>
        <p:spPr>
          <a:xfrm rot="10800000" flipH="1">
            <a:off x="8486775" y="3512174"/>
            <a:ext cx="358799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56" name="Shape 656"/>
          <p:cNvGrpSpPr/>
          <p:nvPr/>
        </p:nvGrpSpPr>
        <p:grpSpPr>
          <a:xfrm>
            <a:off x="1729783" y="61067"/>
            <a:ext cx="351203" cy="324660"/>
            <a:chOff x="5975075" y="2327500"/>
            <a:chExt cx="420100" cy="388350"/>
          </a:xfrm>
        </p:grpSpPr>
        <p:sp>
          <p:nvSpPr>
            <p:cNvPr id="657" name="Shape 65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59" name="Shape 659"/>
          <p:cNvSpPr/>
          <p:nvPr/>
        </p:nvSpPr>
        <p:spPr>
          <a:xfrm>
            <a:off x="203100" y="1270176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0" name="Shape 660"/>
          <p:cNvSpPr/>
          <p:nvPr/>
        </p:nvSpPr>
        <p:spPr>
          <a:xfrm>
            <a:off x="8772688" y="4461807"/>
            <a:ext cx="248072" cy="248057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61" name="Shape 661"/>
          <p:cNvGrpSpPr/>
          <p:nvPr/>
        </p:nvGrpSpPr>
        <p:grpSpPr>
          <a:xfrm>
            <a:off x="7354067" y="3426714"/>
            <a:ext cx="455624" cy="437053"/>
            <a:chOff x="5241175" y="4959100"/>
            <a:chExt cx="539775" cy="517775"/>
          </a:xfrm>
        </p:grpSpPr>
        <p:sp>
          <p:nvSpPr>
            <p:cNvPr id="662" name="Shape 66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8" name="Shape 668"/>
          <p:cNvSpPr/>
          <p:nvPr/>
        </p:nvSpPr>
        <p:spPr>
          <a:xfrm>
            <a:off x="8081325" y="3153875"/>
            <a:ext cx="299951" cy="272838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69" name="Shape 669"/>
          <p:cNvGrpSpPr/>
          <p:nvPr/>
        </p:nvGrpSpPr>
        <p:grpSpPr>
          <a:xfrm>
            <a:off x="904276" y="515192"/>
            <a:ext cx="382958" cy="607110"/>
            <a:chOff x="6718575" y="2318625"/>
            <a:chExt cx="256950" cy="407375"/>
          </a:xfrm>
        </p:grpSpPr>
        <p:sp>
          <p:nvSpPr>
            <p:cNvPr id="670" name="Shape 67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8" name="Shape 678"/>
          <p:cNvGrpSpPr/>
          <p:nvPr/>
        </p:nvGrpSpPr>
        <p:grpSpPr>
          <a:xfrm>
            <a:off x="335759" y="1840530"/>
            <a:ext cx="342881" cy="350068"/>
            <a:chOff x="3951850" y="2985350"/>
            <a:chExt cx="407950" cy="416500"/>
          </a:xfrm>
        </p:grpSpPr>
        <p:sp>
          <p:nvSpPr>
            <p:cNvPr id="679" name="Shape 679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Shape 684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5" name="Shape 685"/>
          <p:cNvSpPr txBox="1">
            <a:spLocks noGrp="1"/>
          </p:cNvSpPr>
          <p:nvPr>
            <p:ph type="body" idx="1"/>
          </p:nvPr>
        </p:nvSpPr>
        <p:spPr>
          <a:xfrm>
            <a:off x="1734000" y="2414450"/>
            <a:ext cx="2667300" cy="2663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6" name="Shape 686"/>
          <p:cNvSpPr txBox="1">
            <a:spLocks noGrp="1"/>
          </p:cNvSpPr>
          <p:nvPr>
            <p:ph type="body" idx="2"/>
          </p:nvPr>
        </p:nvSpPr>
        <p:spPr>
          <a:xfrm>
            <a:off x="4562087" y="2414450"/>
            <a:ext cx="2667300" cy="2663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687" name="Shape 687"/>
          <p:cNvGrpSpPr/>
          <p:nvPr/>
        </p:nvGrpSpPr>
        <p:grpSpPr>
          <a:xfrm rot="10800000" flipH="1">
            <a:off x="411206" y="245768"/>
            <a:ext cx="1322798" cy="1145959"/>
            <a:chOff x="4088875" y="1431100"/>
            <a:chExt cx="3293000" cy="2852775"/>
          </a:xfrm>
        </p:grpSpPr>
        <p:sp>
          <p:nvSpPr>
            <p:cNvPr id="688" name="Shape 688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35" name="Shape 735"/>
          <p:cNvSpPr/>
          <p:nvPr/>
        </p:nvSpPr>
        <p:spPr>
          <a:xfrm rot="10800000" flipH="1">
            <a:off x="-123825" y="1058975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6" name="Shape 736"/>
          <p:cNvSpPr/>
          <p:nvPr/>
        </p:nvSpPr>
        <p:spPr>
          <a:xfrm rot="10800000" flipH="1">
            <a:off x="638174" y="1440099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7" name="Shape 737"/>
          <p:cNvSpPr/>
          <p:nvPr/>
        </p:nvSpPr>
        <p:spPr>
          <a:xfrm rot="10800000" flipH="1">
            <a:off x="1495424" y="-131649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8" name="Shape 738"/>
          <p:cNvSpPr/>
          <p:nvPr/>
        </p:nvSpPr>
        <p:spPr>
          <a:xfrm rot="10800000" flipH="1">
            <a:off x="327799" y="88924"/>
            <a:ext cx="358799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39" name="Shape 739"/>
          <p:cNvGrpSpPr/>
          <p:nvPr/>
        </p:nvGrpSpPr>
        <p:grpSpPr>
          <a:xfrm>
            <a:off x="1729783" y="61067"/>
            <a:ext cx="351203" cy="324660"/>
            <a:chOff x="5975075" y="2327500"/>
            <a:chExt cx="420100" cy="388350"/>
          </a:xfrm>
        </p:grpSpPr>
        <p:sp>
          <p:nvSpPr>
            <p:cNvPr id="740" name="Shape 740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42" name="Shape 742"/>
          <p:cNvSpPr/>
          <p:nvPr/>
        </p:nvSpPr>
        <p:spPr>
          <a:xfrm>
            <a:off x="203100" y="1270176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43" name="Shape 743"/>
          <p:cNvGrpSpPr/>
          <p:nvPr/>
        </p:nvGrpSpPr>
        <p:grpSpPr>
          <a:xfrm>
            <a:off x="904276" y="515192"/>
            <a:ext cx="382958" cy="607110"/>
            <a:chOff x="6718575" y="2318625"/>
            <a:chExt cx="256950" cy="407375"/>
          </a:xfrm>
        </p:grpSpPr>
        <p:sp>
          <p:nvSpPr>
            <p:cNvPr id="744" name="Shape 74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2" name="Shape 752"/>
          <p:cNvGrpSpPr/>
          <p:nvPr/>
        </p:nvGrpSpPr>
        <p:grpSpPr>
          <a:xfrm>
            <a:off x="335759" y="1840530"/>
            <a:ext cx="342881" cy="350068"/>
            <a:chOff x="3951850" y="2985350"/>
            <a:chExt cx="407950" cy="416500"/>
          </a:xfrm>
        </p:grpSpPr>
        <p:sp>
          <p:nvSpPr>
            <p:cNvPr id="753" name="Shape 75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7" name="Shape 757"/>
          <p:cNvGrpSpPr/>
          <p:nvPr/>
        </p:nvGrpSpPr>
        <p:grpSpPr>
          <a:xfrm rot="10800000" flipH="1">
            <a:off x="7663686" y="3682711"/>
            <a:ext cx="1034724" cy="895486"/>
            <a:chOff x="238125" y="1431100"/>
            <a:chExt cx="3296350" cy="2852775"/>
          </a:xfrm>
        </p:grpSpPr>
        <p:sp>
          <p:nvSpPr>
            <p:cNvPr id="758" name="Shape 758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0" t="0" r="0" b="0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0" t="0" r="0" b="0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0" t="0" r="0" b="0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0" t="0" r="0" b="0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0" t="0" r="0" b="0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0" t="0" r="0" b="0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0" t="0" r="0" b="0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0" t="0" r="0" b="0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0" t="0" r="0" b="0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0" t="0" r="0" b="0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0" t="0" r="0" b="0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0" t="0" r="0" b="0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0" t="0" r="0" b="0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0" t="0" r="0" b="0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0" t="0" r="0" b="0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40" name="Shape 840"/>
          <p:cNvSpPr/>
          <p:nvPr/>
        </p:nvSpPr>
        <p:spPr>
          <a:xfrm rot="10800000" flipH="1">
            <a:off x="8486774" y="4230775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1" name="Shape 841"/>
          <p:cNvSpPr/>
          <p:nvPr/>
        </p:nvSpPr>
        <p:spPr>
          <a:xfrm rot="10800000" flipH="1">
            <a:off x="8124824" y="4615699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2" name="Shape 842"/>
          <p:cNvSpPr/>
          <p:nvPr/>
        </p:nvSpPr>
        <p:spPr>
          <a:xfrm rot="10800000" flipH="1">
            <a:off x="7821347" y="2935400"/>
            <a:ext cx="819899" cy="7097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3" name="Shape 843"/>
          <p:cNvSpPr/>
          <p:nvPr/>
        </p:nvSpPr>
        <p:spPr>
          <a:xfrm rot="10800000" flipH="1">
            <a:off x="8486775" y="3512174"/>
            <a:ext cx="358799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4" name="Shape 844"/>
          <p:cNvSpPr/>
          <p:nvPr/>
        </p:nvSpPr>
        <p:spPr>
          <a:xfrm>
            <a:off x="8772688" y="4461807"/>
            <a:ext cx="248072" cy="248057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45" name="Shape 845"/>
          <p:cNvGrpSpPr/>
          <p:nvPr/>
        </p:nvGrpSpPr>
        <p:grpSpPr>
          <a:xfrm>
            <a:off x="7354067" y="3426714"/>
            <a:ext cx="455624" cy="437053"/>
            <a:chOff x="5241175" y="4959100"/>
            <a:chExt cx="539775" cy="517775"/>
          </a:xfrm>
        </p:grpSpPr>
        <p:sp>
          <p:nvSpPr>
            <p:cNvPr id="846" name="Shape 84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52" name="Shape 852"/>
          <p:cNvSpPr/>
          <p:nvPr/>
        </p:nvSpPr>
        <p:spPr>
          <a:xfrm>
            <a:off x="8081325" y="3153875"/>
            <a:ext cx="299951" cy="272838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Shape 854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55" name="Shape 855"/>
          <p:cNvSpPr txBox="1">
            <a:spLocks noGrp="1"/>
          </p:cNvSpPr>
          <p:nvPr>
            <p:ph type="body" idx="1"/>
          </p:nvPr>
        </p:nvSpPr>
        <p:spPr>
          <a:xfrm>
            <a:off x="1732700" y="2380900"/>
            <a:ext cx="2176800" cy="2544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56" name="Shape 856"/>
          <p:cNvSpPr txBox="1">
            <a:spLocks noGrp="1"/>
          </p:cNvSpPr>
          <p:nvPr>
            <p:ph type="body" idx="2"/>
          </p:nvPr>
        </p:nvSpPr>
        <p:spPr>
          <a:xfrm>
            <a:off x="4020972" y="2380900"/>
            <a:ext cx="2176800" cy="2544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57" name="Shape 857"/>
          <p:cNvSpPr txBox="1">
            <a:spLocks noGrp="1"/>
          </p:cNvSpPr>
          <p:nvPr>
            <p:ph type="body" idx="3"/>
          </p:nvPr>
        </p:nvSpPr>
        <p:spPr>
          <a:xfrm>
            <a:off x="6309244" y="2380900"/>
            <a:ext cx="2176800" cy="2544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858" name="Shape 858"/>
          <p:cNvGrpSpPr/>
          <p:nvPr/>
        </p:nvGrpSpPr>
        <p:grpSpPr>
          <a:xfrm rot="10800000" flipH="1">
            <a:off x="411206" y="245768"/>
            <a:ext cx="1322798" cy="1145959"/>
            <a:chOff x="4088875" y="1431100"/>
            <a:chExt cx="3293000" cy="2852775"/>
          </a:xfrm>
        </p:grpSpPr>
        <p:sp>
          <p:nvSpPr>
            <p:cNvPr id="859" name="Shape 859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06" name="Shape 906"/>
          <p:cNvSpPr/>
          <p:nvPr/>
        </p:nvSpPr>
        <p:spPr>
          <a:xfrm rot="10800000" flipH="1">
            <a:off x="-123825" y="1058975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07" name="Shape 907"/>
          <p:cNvSpPr/>
          <p:nvPr/>
        </p:nvSpPr>
        <p:spPr>
          <a:xfrm rot="10800000" flipH="1">
            <a:off x="638174" y="1440099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08" name="Shape 908"/>
          <p:cNvSpPr/>
          <p:nvPr/>
        </p:nvSpPr>
        <p:spPr>
          <a:xfrm rot="10800000" flipH="1">
            <a:off x="1495424" y="-131649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09" name="Shape 909"/>
          <p:cNvSpPr/>
          <p:nvPr/>
        </p:nvSpPr>
        <p:spPr>
          <a:xfrm rot="10800000" flipH="1">
            <a:off x="327799" y="88924"/>
            <a:ext cx="358799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10" name="Shape 910"/>
          <p:cNvGrpSpPr/>
          <p:nvPr/>
        </p:nvGrpSpPr>
        <p:grpSpPr>
          <a:xfrm>
            <a:off x="1729783" y="61067"/>
            <a:ext cx="351203" cy="324660"/>
            <a:chOff x="5975075" y="2327500"/>
            <a:chExt cx="420100" cy="388350"/>
          </a:xfrm>
        </p:grpSpPr>
        <p:sp>
          <p:nvSpPr>
            <p:cNvPr id="911" name="Shape 911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13" name="Shape 913"/>
          <p:cNvSpPr/>
          <p:nvPr/>
        </p:nvSpPr>
        <p:spPr>
          <a:xfrm>
            <a:off x="203100" y="1270176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14" name="Shape 914"/>
          <p:cNvGrpSpPr/>
          <p:nvPr/>
        </p:nvGrpSpPr>
        <p:grpSpPr>
          <a:xfrm>
            <a:off x="904276" y="515192"/>
            <a:ext cx="382958" cy="607110"/>
            <a:chOff x="6718575" y="2318625"/>
            <a:chExt cx="256950" cy="407375"/>
          </a:xfrm>
        </p:grpSpPr>
        <p:sp>
          <p:nvSpPr>
            <p:cNvPr id="915" name="Shape 91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6" name="Shape 91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7" name="Shape 91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8" name="Shape 91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9" name="Shape 91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23" name="Shape 923"/>
          <p:cNvGrpSpPr/>
          <p:nvPr/>
        </p:nvGrpSpPr>
        <p:grpSpPr>
          <a:xfrm>
            <a:off x="335759" y="1840530"/>
            <a:ext cx="342881" cy="350068"/>
            <a:chOff x="3951850" y="2985350"/>
            <a:chExt cx="407950" cy="416500"/>
          </a:xfrm>
        </p:grpSpPr>
        <p:sp>
          <p:nvSpPr>
            <p:cNvPr id="924" name="Shape 924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5" name="Shape 92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6" name="Shape 926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7" name="Shape 92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5" name="Shape 1265"/>
          <p:cNvGrpSpPr/>
          <p:nvPr/>
        </p:nvGrpSpPr>
        <p:grpSpPr>
          <a:xfrm rot="10800000" flipH="1">
            <a:off x="316371" y="178887"/>
            <a:ext cx="1088336" cy="942842"/>
            <a:chOff x="4088875" y="1431100"/>
            <a:chExt cx="3293000" cy="2852775"/>
          </a:xfrm>
        </p:grpSpPr>
        <p:sp>
          <p:nvSpPr>
            <p:cNvPr id="1266" name="Shape 1266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7" name="Shape 1267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8" name="Shape 1268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9" name="Shape 1269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0" name="Shape 1270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1" name="Shape 1271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2" name="Shape 1272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3" name="Shape 1273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4" name="Shape 1274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5" name="Shape 1275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6" name="Shape 1276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7" name="Shape 1277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8" name="Shape 1278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9" name="Shape 1279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0" name="Shape 1280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1" name="Shape 1281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2" name="Shape 1282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3" name="Shape 1283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4" name="Shape 1284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5" name="Shape 1285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6" name="Shape 1286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7" name="Shape 1287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8" name="Shape 1288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9" name="Shape 1289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0" name="Shape 1290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1" name="Shape 1291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2" name="Shape 1292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3" name="Shape 1293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4" name="Shape 1294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5" name="Shape 1295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6" name="Shape 1296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7" name="Shape 1297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8" name="Shape 1298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9" name="Shape 1299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0" name="Shape 1300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1" name="Shape 1301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2" name="Shape 1302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3" name="Shape 1303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4" name="Shape 1304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5" name="Shape 1305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6" name="Shape 1306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7" name="Shape 1307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8" name="Shape 1308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9" name="Shape 1309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0" name="Shape 1310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1" name="Shape 1311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2" name="Shape 1312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13" name="Shape 1313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4" name="Shape 1314"/>
          <p:cNvSpPr/>
          <p:nvPr/>
        </p:nvSpPr>
        <p:spPr>
          <a:xfrm rot="10800000" flipH="1">
            <a:off x="503115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5" name="Shape 1315"/>
          <p:cNvSpPr/>
          <p:nvPr/>
        </p:nvSpPr>
        <p:spPr>
          <a:xfrm rot="10800000" flipH="1">
            <a:off x="1208423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6" name="Shape 1316"/>
          <p:cNvSpPr/>
          <p:nvPr/>
        </p:nvSpPr>
        <p:spPr>
          <a:xfrm rot="10800000" flipH="1">
            <a:off x="247753" y="49692"/>
            <a:ext cx="295199" cy="2555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317" name="Shape 1317"/>
          <p:cNvGrpSpPr/>
          <p:nvPr/>
        </p:nvGrpSpPr>
        <p:grpSpPr>
          <a:xfrm rot="10800000" flipH="1">
            <a:off x="8218342" y="4123089"/>
            <a:ext cx="685311" cy="593091"/>
            <a:chOff x="238125" y="1431100"/>
            <a:chExt cx="3296350" cy="2852775"/>
          </a:xfrm>
        </p:grpSpPr>
        <p:sp>
          <p:nvSpPr>
            <p:cNvPr id="1318" name="Shape 1318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9" name="Shape 1319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0" t="0" r="0" b="0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0" name="Shape 1320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1" name="Shape 1321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2" name="Shape 1322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3" name="Shape 1323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4" name="Shape 1324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5" name="Shape 1325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6" name="Shape 1326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7" name="Shape 1327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0" t="0" r="0" b="0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8" name="Shape 1328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0" t="0" r="0" b="0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9" name="Shape 1329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0" name="Shape 1330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1" name="Shape 1331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0" t="0" r="0" b="0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2" name="Shape 1332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0" t="0" r="0" b="0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3" name="Shape 1333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4" name="Shape 1334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0" t="0" r="0" b="0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5" name="Shape 1335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6" name="Shape 1336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7" name="Shape 1337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8" name="Shape 1338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9" name="Shape 1339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0" name="Shape 1340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1" name="Shape 1341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2" name="Shape 1342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3" name="Shape 1343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4" name="Shape 1344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5" name="Shape 1345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6" name="Shape 1346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0" t="0" r="0" b="0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7" name="Shape 1347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8" name="Shape 1348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9" name="Shape 1349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0" name="Shape 1350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1" name="Shape 1351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0" t="0" r="0" b="0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2" name="Shape 1352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3" name="Shape 1353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4" name="Shape 1354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5" name="Shape 1355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6" name="Shape 1356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7" name="Shape 1357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8" name="Shape 1358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9" name="Shape 1359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0" name="Shape 1360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1" name="Shape 1361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2" name="Shape 1362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3" name="Shape 1363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4" name="Shape 1364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5" name="Shape 1365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6" name="Shape 1366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7" name="Shape 1367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8" name="Shape 1368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9" name="Shape 1369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0" name="Shape 1370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0" t="0" r="0" b="0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1" name="Shape 1371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2" name="Shape 1372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3" name="Shape 1373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4" name="Shape 1374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5" name="Shape 1375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6" name="Shape 1376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7" name="Shape 1377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8" name="Shape 1378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9" name="Shape 1379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0" name="Shape 1380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1" name="Shape 1381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2" name="Shape 1382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3" name="Shape 1383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4" name="Shape 1384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0" t="0" r="0" b="0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5" name="Shape 1385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6" name="Shape 1386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0" t="0" r="0" b="0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7" name="Shape 1387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8" name="Shape 1388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9" name="Shape 1389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0" t="0" r="0" b="0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0" name="Shape 1390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0" t="0" r="0" b="0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1" name="Shape 1391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2" name="Shape 1392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3" name="Shape 1393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4" name="Shape 1394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5" name="Shape 1395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0" t="0" r="0" b="0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6" name="Shape 1396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7" name="Shape 1397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8" name="Shape 1398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9" name="Shape 1399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0" t="0" r="0" b="0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00" name="Shape 1400"/>
          <p:cNvSpPr/>
          <p:nvPr/>
        </p:nvSpPr>
        <p:spPr>
          <a:xfrm rot="10800000" flipH="1">
            <a:off x="8763567" y="4485979"/>
            <a:ext cx="542999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1" name="Shape 1401"/>
          <p:cNvSpPr/>
          <p:nvPr/>
        </p:nvSpPr>
        <p:spPr>
          <a:xfrm rot="10800000" flipH="1">
            <a:off x="8523810" y="4741099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2" name="Shape 1402"/>
          <p:cNvSpPr/>
          <p:nvPr/>
        </p:nvSpPr>
        <p:spPr>
          <a:xfrm rot="10800000" flipH="1">
            <a:off x="8322785" y="3628022"/>
            <a:ext cx="542999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3" name="Shape 1403"/>
          <p:cNvSpPr/>
          <p:nvPr/>
        </p:nvSpPr>
        <p:spPr>
          <a:xfrm rot="10800000" flipH="1">
            <a:off x="8763568" y="4009882"/>
            <a:ext cx="237599" cy="205799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732700" y="2255124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19BBD5"/>
              </a:buClr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480"/>
              </a:spcBef>
              <a:buClr>
                <a:srgbClr val="19BBD5"/>
              </a:buClr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480"/>
              </a:spcBef>
              <a:buClr>
                <a:srgbClr val="19BBD5"/>
              </a:buClr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360"/>
              </a:spcBef>
              <a:buClr>
                <a:srgbClr val="19BBD5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360"/>
              </a:spcBef>
              <a:buClr>
                <a:srgbClr val="19BBD5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6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Shape 1408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SmartGrid</a:t>
            </a:r>
            <a:endParaRPr lang="en" dirty="0"/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Shape 1513"/>
          <p:cNvSpPr txBox="1">
            <a:spLocks noGrp="1"/>
          </p:cNvSpPr>
          <p:nvPr>
            <p:ph type="title"/>
          </p:nvPr>
        </p:nvSpPr>
        <p:spPr>
          <a:xfrm>
            <a:off x="1732700" y="794654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Resultaten</a:t>
            </a:r>
            <a:r>
              <a:rPr lang="en-US" dirty="0"/>
              <a:t> bounds</a:t>
            </a:r>
            <a:endParaRPr lang="en" dirty="0"/>
          </a:p>
        </p:txBody>
      </p:sp>
      <p:sp>
        <p:nvSpPr>
          <p:cNvPr id="5" name="Shape 1514">
            <a:extLst>
              <a:ext uri="{FF2B5EF4-FFF2-40B4-BE49-F238E27FC236}">
                <a16:creationId xmlns:a16="http://schemas.microsoft.com/office/drawing/2014/main" id="{9E10B47A-D4AD-47E8-8CD2-B056DB87D649}"/>
              </a:ext>
            </a:extLst>
          </p:cNvPr>
          <p:cNvSpPr txBox="1">
            <a:spLocks/>
          </p:cNvSpPr>
          <p:nvPr/>
        </p:nvSpPr>
        <p:spPr>
          <a:xfrm>
            <a:off x="4742700" y="2414450"/>
            <a:ext cx="2667300" cy="8249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>
              <a:buFont typeface="Muli"/>
              <a:buNone/>
            </a:pPr>
            <a:endParaRPr lang="en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5E9D1B6B-6C15-A24B-B9B1-C56D3C24D70C}"/>
              </a:ext>
            </a:extLst>
          </p:cNvPr>
          <p:cNvSpPr/>
          <p:nvPr/>
        </p:nvSpPr>
        <p:spPr>
          <a:xfrm>
            <a:off x="1732699" y="911540"/>
            <a:ext cx="65295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285750" indent="-285750">
              <a:buFontTx/>
              <a:buChar char="-"/>
            </a:pPr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aphicFrame>
        <p:nvGraphicFramePr>
          <p:cNvPr id="10" name="Tabel 9">
            <a:extLst>
              <a:ext uri="{FF2B5EF4-FFF2-40B4-BE49-F238E27FC236}">
                <a16:creationId xmlns:a16="http://schemas.microsoft.com/office/drawing/2014/main" id="{837B7208-82A1-D54F-B4F4-369EF576AA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838214"/>
              </p:ext>
            </p:extLst>
          </p:nvPr>
        </p:nvGraphicFramePr>
        <p:xfrm>
          <a:off x="1803645" y="2414450"/>
          <a:ext cx="4661244" cy="1454684"/>
        </p:xfrm>
        <a:graphic>
          <a:graphicData uri="http://schemas.openxmlformats.org/drawingml/2006/table">
            <a:tbl>
              <a:tblPr firstRow="1" bandRow="1">
                <a:tableStyleId>{1B4E590F-EDE6-436B-B223-9F0DE407BDC3}</a:tableStyleId>
              </a:tblPr>
              <a:tblGrid>
                <a:gridCol w="1553748">
                  <a:extLst>
                    <a:ext uri="{9D8B030D-6E8A-4147-A177-3AD203B41FA5}">
                      <a16:colId xmlns:a16="http://schemas.microsoft.com/office/drawing/2014/main" val="1872309933"/>
                    </a:ext>
                  </a:extLst>
                </a:gridCol>
                <a:gridCol w="1553748">
                  <a:extLst>
                    <a:ext uri="{9D8B030D-6E8A-4147-A177-3AD203B41FA5}">
                      <a16:colId xmlns:a16="http://schemas.microsoft.com/office/drawing/2014/main" val="172603301"/>
                    </a:ext>
                  </a:extLst>
                </a:gridCol>
                <a:gridCol w="1553748">
                  <a:extLst>
                    <a:ext uri="{9D8B030D-6E8A-4147-A177-3AD203B41FA5}">
                      <a16:colId xmlns:a16="http://schemas.microsoft.com/office/drawing/2014/main" val="1209828207"/>
                    </a:ext>
                  </a:extLst>
                </a:gridCol>
              </a:tblGrid>
              <a:tr h="363671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Wijk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7504633"/>
                  </a:ext>
                </a:extLst>
              </a:tr>
              <a:tr h="363671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3132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8670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164518"/>
                  </a:ext>
                </a:extLst>
              </a:tr>
              <a:tr h="363671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2252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7917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798009"/>
                  </a:ext>
                </a:extLst>
              </a:tr>
              <a:tr h="363671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1973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8499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975609"/>
                  </a:ext>
                </a:extLst>
              </a:tr>
            </a:tbl>
          </a:graphicData>
        </a:graphic>
      </p:graphicFrame>
      <p:sp>
        <p:nvSpPr>
          <p:cNvPr id="7" name="Rechthoek 6">
            <a:extLst>
              <a:ext uri="{FF2B5EF4-FFF2-40B4-BE49-F238E27FC236}">
                <a16:creationId xmlns:a16="http://schemas.microsoft.com/office/drawing/2014/main" id="{1344207D-F290-394F-9F14-148A6DDF32E3}"/>
              </a:ext>
            </a:extLst>
          </p:cNvPr>
          <p:cNvSpPr/>
          <p:nvPr/>
        </p:nvSpPr>
        <p:spPr>
          <a:xfrm>
            <a:off x="1803645" y="1491120"/>
            <a:ext cx="65295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Per wijk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Absolute min/max</a:t>
            </a:r>
          </a:p>
          <a:p>
            <a:pPr marL="285750" indent="-285750">
              <a:buFontTx/>
              <a:buChar char="-"/>
            </a:pPr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525159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Shape 1512"/>
          <p:cNvSpPr txBox="1">
            <a:spLocks noGrp="1"/>
          </p:cNvSpPr>
          <p:nvPr>
            <p:ph type="body" idx="1"/>
          </p:nvPr>
        </p:nvSpPr>
        <p:spPr>
          <a:xfrm>
            <a:off x="1732700" y="1558079"/>
            <a:ext cx="6398929" cy="280896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Tx/>
              <a:buChar char="-"/>
            </a:pPr>
            <a:r>
              <a:rPr lang="nl-NL" b="1" dirty="0"/>
              <a:t>Voeg huis 1 tot 150 toe aan een random batterij</a:t>
            </a:r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b="1" dirty="0"/>
          </a:p>
          <a:p>
            <a:pPr lvl="1">
              <a:buNone/>
            </a:pPr>
            <a:r>
              <a:rPr lang="nl-NL" b="1" dirty="0"/>
              <a:t>     - Capaciteit batterij bereikt?</a:t>
            </a:r>
          </a:p>
          <a:p>
            <a:pPr lvl="1">
              <a:buNone/>
            </a:pPr>
            <a:endParaRPr lang="nl-NL" b="1" dirty="0"/>
          </a:p>
          <a:p>
            <a:pPr lvl="1">
              <a:buNone/>
            </a:pPr>
            <a:r>
              <a:rPr lang="nl-NL" b="1" dirty="0"/>
              <a:t>        &gt; Check capaciteit van andere batterijen </a:t>
            </a:r>
          </a:p>
          <a:p>
            <a:pPr lvl="1">
              <a:buNone/>
            </a:pPr>
            <a:r>
              <a:rPr lang="nl-NL" b="1" dirty="0"/>
              <a:t>	  </a:t>
            </a:r>
          </a:p>
          <a:p>
            <a:pPr lvl="1">
              <a:buNone/>
            </a:pPr>
            <a:r>
              <a:rPr lang="nl-NL" b="1" dirty="0"/>
              <a:t>        &gt; Voeg huis toe indien mogelijk</a:t>
            </a:r>
          </a:p>
          <a:p>
            <a:pPr lvl="1">
              <a:buNone/>
            </a:pPr>
            <a:endParaRPr lang="nl-NL" b="1" dirty="0"/>
          </a:p>
          <a:p>
            <a:pPr lvl="1">
              <a:buNone/>
            </a:pPr>
            <a:r>
              <a:rPr lang="nl-NL" b="1" dirty="0"/>
              <a:t>        &gt; Break wanneer er geen ruimte meer is</a:t>
            </a:r>
          </a:p>
          <a:p>
            <a:pPr lvl="1">
              <a:buNone/>
            </a:pPr>
            <a:endParaRPr lang="nl-NL" b="1" dirty="0"/>
          </a:p>
          <a:p>
            <a:pPr lvl="1">
              <a:buNone/>
            </a:pPr>
            <a:r>
              <a:rPr lang="nl-NL" b="1" dirty="0"/>
              <a:t>- Sla totale afstand en verbindingen op indien het resultaat verbetert</a:t>
            </a:r>
          </a:p>
          <a:p>
            <a:pPr lvl="1">
              <a:buNone/>
            </a:pPr>
            <a:endParaRPr lang="nl-NL" b="1" dirty="0"/>
          </a:p>
          <a:p>
            <a:pPr lvl="1">
              <a:buNone/>
            </a:pPr>
            <a:endParaRPr lang="nl-NL" b="1" dirty="0"/>
          </a:p>
          <a:p>
            <a:pPr lvl="1">
              <a:buNone/>
            </a:pPr>
            <a:endParaRPr lang="nl-NL" b="1" dirty="0"/>
          </a:p>
        </p:txBody>
      </p:sp>
      <p:sp>
        <p:nvSpPr>
          <p:cNvPr id="1513" name="Shape 1513"/>
          <p:cNvSpPr txBox="1">
            <a:spLocks noGrp="1"/>
          </p:cNvSpPr>
          <p:nvPr>
            <p:ph type="title"/>
          </p:nvPr>
        </p:nvSpPr>
        <p:spPr>
          <a:xfrm>
            <a:off x="1732700" y="653016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Random </a:t>
            </a:r>
            <a:r>
              <a:rPr lang="en-US" dirty="0" err="1"/>
              <a:t>Algoritme</a:t>
            </a:r>
            <a:endParaRPr lang="en" dirty="0"/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Shape 1513"/>
          <p:cNvSpPr txBox="1">
            <a:spLocks noGrp="1"/>
          </p:cNvSpPr>
          <p:nvPr>
            <p:ph type="title"/>
          </p:nvPr>
        </p:nvSpPr>
        <p:spPr>
          <a:xfrm>
            <a:off x="1732700" y="653016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Greedy </a:t>
            </a:r>
            <a:r>
              <a:rPr lang="en-US" dirty="0" err="1"/>
              <a:t>algoritme</a:t>
            </a:r>
            <a:endParaRPr lang="en" dirty="0"/>
          </a:p>
        </p:txBody>
      </p:sp>
      <p:sp>
        <p:nvSpPr>
          <p:cNvPr id="5" name="Shape 1512">
            <a:extLst>
              <a:ext uri="{FF2B5EF4-FFF2-40B4-BE49-F238E27FC236}">
                <a16:creationId xmlns:a16="http://schemas.microsoft.com/office/drawing/2014/main" id="{3889BAE8-BBED-4D6E-BF4C-D5CE7859566A}"/>
              </a:ext>
            </a:extLst>
          </p:cNvPr>
          <p:cNvSpPr txBox="1">
            <a:spLocks/>
          </p:cNvSpPr>
          <p:nvPr/>
        </p:nvSpPr>
        <p:spPr>
          <a:xfrm>
            <a:off x="1902931" y="1375373"/>
            <a:ext cx="5227777" cy="10840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>
              <a:buNone/>
            </a:pPr>
            <a:r>
              <a:rPr lang="en" b="1" dirty="0"/>
              <a:t>-) </a:t>
            </a:r>
            <a:r>
              <a:rPr lang="en" b="1" dirty="0" err="1"/>
              <a:t>Itereer</a:t>
            </a:r>
            <a:r>
              <a:rPr lang="en" b="1" dirty="0"/>
              <a:t> over </a:t>
            </a:r>
            <a:r>
              <a:rPr lang="en" b="1" dirty="0" err="1"/>
              <a:t>batterijen</a:t>
            </a:r>
            <a:r>
              <a:rPr lang="en" b="1" dirty="0"/>
              <a:t> </a:t>
            </a:r>
          </a:p>
          <a:p>
            <a:pPr lvl="1">
              <a:buNone/>
            </a:pPr>
            <a:r>
              <a:rPr lang="en" b="1" dirty="0"/>
              <a:t>         &gt; </a:t>
            </a:r>
            <a:r>
              <a:rPr lang="en" b="1" dirty="0" err="1"/>
              <a:t>Voeg</a:t>
            </a:r>
            <a:r>
              <a:rPr lang="en" b="1" dirty="0"/>
              <a:t> </a:t>
            </a:r>
            <a:r>
              <a:rPr lang="en" b="1" dirty="0" err="1"/>
              <a:t>dichtsbijzijnde</a:t>
            </a:r>
            <a:r>
              <a:rPr lang="en" b="1" dirty="0"/>
              <a:t> huis toe </a:t>
            </a:r>
            <a:r>
              <a:rPr lang="en" b="1" dirty="0" err="1"/>
              <a:t>aan</a:t>
            </a:r>
            <a:r>
              <a:rPr lang="en" b="1" dirty="0"/>
              <a:t> de </a:t>
            </a:r>
            <a:r>
              <a:rPr lang="en" b="1" dirty="0" err="1"/>
              <a:t>batterij</a:t>
            </a:r>
            <a:endParaRPr lang="en" b="1" dirty="0"/>
          </a:p>
          <a:p>
            <a:pPr lvl="1">
              <a:buNone/>
            </a:pPr>
            <a:endParaRPr lang="en" b="1" dirty="0"/>
          </a:p>
          <a:p>
            <a:pPr lvl="1">
              <a:buNone/>
            </a:pPr>
            <a:r>
              <a:rPr lang="en" b="1" dirty="0"/>
              <a:t>         &gt; </a:t>
            </a:r>
            <a:r>
              <a:rPr lang="en" b="1" dirty="0" err="1"/>
              <a:t>Verwijder</a:t>
            </a:r>
            <a:r>
              <a:rPr lang="en" b="1" dirty="0"/>
              <a:t> huis </a:t>
            </a:r>
            <a:r>
              <a:rPr lang="en" b="1" dirty="0" err="1"/>
              <a:t>uit</a:t>
            </a:r>
            <a:r>
              <a:rPr lang="en" b="1" dirty="0"/>
              <a:t> de </a:t>
            </a:r>
            <a:r>
              <a:rPr lang="en" b="1" dirty="0" err="1"/>
              <a:t>lijst</a:t>
            </a:r>
            <a:br>
              <a:rPr lang="en" b="1" dirty="0"/>
            </a:br>
            <a:r>
              <a:rPr lang="en" b="1" dirty="0"/>
              <a:t> </a:t>
            </a:r>
          </a:p>
          <a:p>
            <a:pPr lvl="1">
              <a:buNone/>
            </a:pPr>
            <a:r>
              <a:rPr lang="en" b="1" dirty="0"/>
              <a:t>        &gt; Ga </a:t>
            </a:r>
            <a:r>
              <a:rPr lang="en" b="1" dirty="0" err="1"/>
              <a:t>naar</a:t>
            </a:r>
            <a:r>
              <a:rPr lang="en" b="1" dirty="0"/>
              <a:t> de </a:t>
            </a:r>
            <a:r>
              <a:rPr lang="en" b="1" dirty="0" err="1"/>
              <a:t>volgende</a:t>
            </a:r>
            <a:r>
              <a:rPr lang="en" b="1" dirty="0"/>
              <a:t> </a:t>
            </a:r>
            <a:r>
              <a:rPr lang="en" b="1" dirty="0" err="1"/>
              <a:t>batterij</a:t>
            </a:r>
            <a:endParaRPr lang="en" b="1" dirty="0"/>
          </a:p>
          <a:p>
            <a:pPr lvl="1">
              <a:buNone/>
            </a:pPr>
            <a:r>
              <a:rPr lang="en" b="1" dirty="0"/>
              <a:t>         </a:t>
            </a:r>
          </a:p>
          <a:p>
            <a:pPr>
              <a:buNone/>
            </a:pPr>
            <a:r>
              <a:rPr lang="en" b="1" dirty="0"/>
              <a:t>Sla </a:t>
            </a:r>
            <a:r>
              <a:rPr lang="en" b="1" dirty="0" err="1"/>
              <a:t>totale</a:t>
            </a:r>
            <a:r>
              <a:rPr lang="en" b="1" dirty="0"/>
              <a:t> </a:t>
            </a:r>
            <a:r>
              <a:rPr lang="en" b="1" dirty="0" err="1"/>
              <a:t>afstand</a:t>
            </a:r>
            <a:r>
              <a:rPr lang="en" b="1" dirty="0"/>
              <a:t> </a:t>
            </a:r>
            <a:r>
              <a:rPr lang="en" b="1" dirty="0" err="1"/>
              <a:t>en</a:t>
            </a:r>
            <a:r>
              <a:rPr lang="en" b="1" dirty="0"/>
              <a:t> </a:t>
            </a:r>
            <a:r>
              <a:rPr lang="en" b="1" dirty="0" err="1"/>
              <a:t>verbindingen</a:t>
            </a:r>
            <a:r>
              <a:rPr lang="en" b="1" dirty="0"/>
              <a:t> op</a:t>
            </a:r>
          </a:p>
          <a:p>
            <a:pPr marL="285750" indent="-285750">
              <a:buFontTx/>
              <a:buChar char="-"/>
            </a:pPr>
            <a:endParaRPr lang="en" b="1" dirty="0"/>
          </a:p>
          <a:p>
            <a:pPr>
              <a:buNone/>
            </a:pPr>
            <a:endParaRPr lang="en" b="1" dirty="0"/>
          </a:p>
        </p:txBody>
      </p:sp>
    </p:spTree>
    <p:extLst>
      <p:ext uri="{BB962C8B-B14F-4D97-AF65-F5344CB8AC3E}">
        <p14:creationId xmlns:p14="http://schemas.microsoft.com/office/powerpoint/2010/main" val="327918035"/>
      </p:ext>
    </p:extLst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Shape 1513"/>
          <p:cNvSpPr txBox="1">
            <a:spLocks noGrp="1"/>
          </p:cNvSpPr>
          <p:nvPr>
            <p:ph type="title"/>
          </p:nvPr>
        </p:nvSpPr>
        <p:spPr>
          <a:xfrm>
            <a:off x="1732700" y="653016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Hillclimber </a:t>
            </a:r>
            <a:r>
              <a:rPr lang="en-US" dirty="0" err="1"/>
              <a:t>algoritme</a:t>
            </a:r>
            <a:endParaRPr lang="en" dirty="0"/>
          </a:p>
        </p:txBody>
      </p:sp>
      <p:sp>
        <p:nvSpPr>
          <p:cNvPr id="5" name="Shape 1512">
            <a:extLst>
              <a:ext uri="{FF2B5EF4-FFF2-40B4-BE49-F238E27FC236}">
                <a16:creationId xmlns:a16="http://schemas.microsoft.com/office/drawing/2014/main" id="{3889BAE8-BBED-4D6E-BF4C-D5CE7859566A}"/>
              </a:ext>
            </a:extLst>
          </p:cNvPr>
          <p:cNvSpPr txBox="1">
            <a:spLocks/>
          </p:cNvSpPr>
          <p:nvPr/>
        </p:nvSpPr>
        <p:spPr>
          <a:xfrm>
            <a:off x="1732700" y="1298316"/>
            <a:ext cx="6851624" cy="10840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>
              <a:buNone/>
            </a:pPr>
            <a:r>
              <a:rPr lang="en" b="1" dirty="0"/>
              <a:t>-) </a:t>
            </a:r>
            <a:r>
              <a:rPr lang="en" b="1" dirty="0" err="1"/>
              <a:t>Toegepast</a:t>
            </a:r>
            <a:r>
              <a:rPr lang="en" b="1" dirty="0"/>
              <a:t> op </a:t>
            </a:r>
            <a:r>
              <a:rPr lang="en" b="1" dirty="0" err="1"/>
              <a:t>resultaten</a:t>
            </a:r>
            <a:r>
              <a:rPr lang="en" b="1" dirty="0"/>
              <a:t> van Greedy om </a:t>
            </a:r>
            <a:r>
              <a:rPr lang="en" b="1" dirty="0" err="1"/>
              <a:t>aan</a:t>
            </a:r>
            <a:r>
              <a:rPr lang="en" b="1" dirty="0"/>
              <a:t> constraints </a:t>
            </a:r>
            <a:r>
              <a:rPr lang="en" b="1" dirty="0" err="1"/>
              <a:t>te</a:t>
            </a:r>
            <a:r>
              <a:rPr lang="en" b="1" dirty="0"/>
              <a:t> </a:t>
            </a:r>
            <a:r>
              <a:rPr lang="en" b="1" dirty="0" err="1"/>
              <a:t>voldoen</a:t>
            </a:r>
            <a:endParaRPr lang="en" b="1" dirty="0"/>
          </a:p>
          <a:p>
            <a:pPr>
              <a:buNone/>
            </a:pPr>
            <a:r>
              <a:rPr lang="en" b="1" dirty="0"/>
              <a:t>      -  </a:t>
            </a:r>
            <a:r>
              <a:rPr lang="en" b="1" dirty="0" err="1"/>
              <a:t>Niet</a:t>
            </a:r>
            <a:r>
              <a:rPr lang="en" b="1" dirty="0"/>
              <a:t> </a:t>
            </a:r>
            <a:r>
              <a:rPr lang="en" b="1" dirty="0" err="1"/>
              <a:t>alle</a:t>
            </a:r>
            <a:r>
              <a:rPr lang="en" b="1" dirty="0"/>
              <a:t> 150 </a:t>
            </a:r>
            <a:r>
              <a:rPr lang="en" b="1" dirty="0" err="1"/>
              <a:t>huizen</a:t>
            </a:r>
            <a:r>
              <a:rPr lang="en" b="1" dirty="0"/>
              <a:t> </a:t>
            </a:r>
            <a:r>
              <a:rPr lang="en" b="1" dirty="0" err="1"/>
              <a:t>waren</a:t>
            </a:r>
            <a:r>
              <a:rPr lang="en" b="1" dirty="0"/>
              <a:t> </a:t>
            </a:r>
            <a:r>
              <a:rPr lang="en" b="1" dirty="0" err="1"/>
              <a:t>verbonden</a:t>
            </a:r>
            <a:endParaRPr lang="en" b="1" dirty="0"/>
          </a:p>
          <a:p>
            <a:pPr>
              <a:buNone/>
            </a:pPr>
            <a:endParaRPr lang="en" b="1" dirty="0"/>
          </a:p>
          <a:p>
            <a:pPr>
              <a:buNone/>
            </a:pPr>
            <a:endParaRPr lang="en" b="1" dirty="0"/>
          </a:p>
          <a:p>
            <a:pPr lvl="1">
              <a:buNone/>
            </a:pPr>
            <a:r>
              <a:rPr lang="en" b="1" dirty="0"/>
              <a:t>&gt; Check </a:t>
            </a:r>
            <a:r>
              <a:rPr lang="en" b="1" dirty="0" err="1"/>
              <a:t>batterij</a:t>
            </a:r>
            <a:r>
              <a:rPr lang="en" b="1" dirty="0"/>
              <a:t> met de </a:t>
            </a:r>
            <a:r>
              <a:rPr lang="en" b="1" dirty="0" err="1"/>
              <a:t>meeste</a:t>
            </a:r>
            <a:r>
              <a:rPr lang="en" b="1" dirty="0"/>
              <a:t> </a:t>
            </a:r>
            <a:r>
              <a:rPr lang="en" b="1" dirty="0" err="1"/>
              <a:t>vrije</a:t>
            </a:r>
            <a:r>
              <a:rPr lang="en" b="1" dirty="0"/>
              <a:t> </a:t>
            </a:r>
            <a:r>
              <a:rPr lang="en" b="1" dirty="0" err="1"/>
              <a:t>ruimte</a:t>
            </a:r>
            <a:r>
              <a:rPr lang="en" b="1" dirty="0"/>
              <a:t> </a:t>
            </a:r>
          </a:p>
          <a:p>
            <a:pPr lvl="1">
              <a:buNone/>
            </a:pPr>
            <a:endParaRPr lang="en" b="1" dirty="0"/>
          </a:p>
          <a:p>
            <a:pPr lvl="1">
              <a:buNone/>
            </a:pPr>
            <a:r>
              <a:rPr lang="en" b="1" dirty="0"/>
              <a:t>   &gt; Swap </a:t>
            </a:r>
            <a:r>
              <a:rPr lang="en" b="1" dirty="0" err="1"/>
              <a:t>huizen</a:t>
            </a:r>
            <a:r>
              <a:rPr lang="en" b="1" dirty="0"/>
              <a:t> </a:t>
            </a:r>
            <a:r>
              <a:rPr lang="en" b="1" dirty="0" err="1"/>
              <a:t>totdat</a:t>
            </a:r>
            <a:r>
              <a:rPr lang="en" b="1" dirty="0"/>
              <a:t> </a:t>
            </a:r>
            <a:r>
              <a:rPr lang="en" b="1" dirty="0" err="1"/>
              <a:t>er</a:t>
            </a:r>
            <a:r>
              <a:rPr lang="en" b="1" dirty="0"/>
              <a:t> </a:t>
            </a:r>
            <a:r>
              <a:rPr lang="en" b="1" dirty="0" err="1"/>
              <a:t>meer</a:t>
            </a:r>
            <a:r>
              <a:rPr lang="en" b="1" dirty="0"/>
              <a:t> </a:t>
            </a:r>
            <a:r>
              <a:rPr lang="en" b="1" dirty="0" err="1"/>
              <a:t>vrije</a:t>
            </a:r>
            <a:r>
              <a:rPr lang="en" b="1" dirty="0"/>
              <a:t> </a:t>
            </a:r>
            <a:r>
              <a:rPr lang="en" b="1" dirty="0" err="1"/>
              <a:t>ruimte</a:t>
            </a:r>
            <a:r>
              <a:rPr lang="en" b="1" dirty="0"/>
              <a:t> </a:t>
            </a:r>
            <a:r>
              <a:rPr lang="en" b="1" dirty="0" err="1"/>
              <a:t>ontstaat</a:t>
            </a:r>
            <a:r>
              <a:rPr lang="en" b="1" dirty="0"/>
              <a:t> </a:t>
            </a:r>
          </a:p>
          <a:p>
            <a:pPr lvl="1">
              <a:buNone/>
            </a:pPr>
            <a:br>
              <a:rPr lang="en" b="1" dirty="0"/>
            </a:br>
            <a:r>
              <a:rPr lang="en" b="1" dirty="0"/>
              <a:t>   &gt; </a:t>
            </a:r>
            <a:r>
              <a:rPr lang="en" b="1" dirty="0" err="1"/>
              <a:t>Swappen</a:t>
            </a:r>
            <a:r>
              <a:rPr lang="en" b="1" dirty="0"/>
              <a:t> </a:t>
            </a:r>
            <a:r>
              <a:rPr lang="en" b="1" dirty="0" err="1"/>
              <a:t>totdat</a:t>
            </a:r>
            <a:r>
              <a:rPr lang="en" b="1" dirty="0"/>
              <a:t> </a:t>
            </a:r>
            <a:r>
              <a:rPr lang="en" b="1" dirty="0" err="1"/>
              <a:t>er</a:t>
            </a:r>
            <a:r>
              <a:rPr lang="en" b="1" dirty="0"/>
              <a:t> </a:t>
            </a:r>
            <a:r>
              <a:rPr lang="en" b="1" dirty="0" err="1"/>
              <a:t>genoeg</a:t>
            </a:r>
            <a:r>
              <a:rPr lang="en" b="1" dirty="0"/>
              <a:t> </a:t>
            </a:r>
            <a:r>
              <a:rPr lang="en" b="1" dirty="0" err="1"/>
              <a:t>vrije</a:t>
            </a:r>
            <a:r>
              <a:rPr lang="en" b="1" dirty="0"/>
              <a:t> </a:t>
            </a:r>
            <a:r>
              <a:rPr lang="en" b="1" dirty="0" err="1"/>
              <a:t>ruimte</a:t>
            </a:r>
            <a:r>
              <a:rPr lang="en" b="1" dirty="0"/>
              <a:t> is om huis toe </a:t>
            </a:r>
            <a:r>
              <a:rPr lang="en" b="1" dirty="0" err="1"/>
              <a:t>te</a:t>
            </a:r>
            <a:r>
              <a:rPr lang="en" b="1" dirty="0"/>
              <a:t> </a:t>
            </a:r>
            <a:r>
              <a:rPr lang="en" b="1" dirty="0" err="1"/>
              <a:t>voegen</a:t>
            </a:r>
            <a:endParaRPr lang="en" b="1" dirty="0"/>
          </a:p>
          <a:p>
            <a:pPr lvl="1">
              <a:buNone/>
            </a:pPr>
            <a:endParaRPr lang="en" b="1" dirty="0"/>
          </a:p>
          <a:p>
            <a:pPr lvl="1">
              <a:buNone/>
            </a:pPr>
            <a:r>
              <a:rPr lang="en" b="1" dirty="0"/>
              <a:t>   &gt; </a:t>
            </a:r>
            <a:r>
              <a:rPr lang="en" b="1" dirty="0" err="1"/>
              <a:t>Herhaal</a:t>
            </a:r>
            <a:r>
              <a:rPr lang="en" b="1" dirty="0"/>
              <a:t> </a:t>
            </a:r>
            <a:r>
              <a:rPr lang="en" b="1" dirty="0" err="1"/>
              <a:t>voor</a:t>
            </a:r>
            <a:r>
              <a:rPr lang="en" b="1" dirty="0"/>
              <a:t> </a:t>
            </a:r>
            <a:r>
              <a:rPr lang="en" b="1" dirty="0" err="1"/>
              <a:t>alle</a:t>
            </a:r>
            <a:r>
              <a:rPr lang="en" b="1" dirty="0"/>
              <a:t> </a:t>
            </a:r>
            <a:r>
              <a:rPr lang="en" b="1" dirty="0" err="1"/>
              <a:t>resterende</a:t>
            </a:r>
            <a:r>
              <a:rPr lang="en" b="1" dirty="0"/>
              <a:t> </a:t>
            </a:r>
            <a:r>
              <a:rPr lang="en" b="1" dirty="0" err="1"/>
              <a:t>huizen</a:t>
            </a:r>
            <a:endParaRPr lang="en" b="1" dirty="0"/>
          </a:p>
          <a:p>
            <a:pPr lvl="1">
              <a:buNone/>
            </a:pPr>
            <a:endParaRPr lang="en" b="1" dirty="0"/>
          </a:p>
          <a:p>
            <a:pPr lvl="1">
              <a:buNone/>
            </a:pPr>
            <a:r>
              <a:rPr lang="en" b="1" dirty="0"/>
              <a:t>&gt; Stop </a:t>
            </a:r>
            <a:r>
              <a:rPr lang="en" b="1" dirty="0" err="1"/>
              <a:t>zodra</a:t>
            </a:r>
            <a:r>
              <a:rPr lang="en" b="1" dirty="0"/>
              <a:t> </a:t>
            </a:r>
            <a:r>
              <a:rPr lang="en" b="1" dirty="0" err="1"/>
              <a:t>alle</a:t>
            </a:r>
            <a:r>
              <a:rPr lang="en" b="1" dirty="0"/>
              <a:t> 150 </a:t>
            </a:r>
            <a:r>
              <a:rPr lang="en" b="1" dirty="0" err="1"/>
              <a:t>huizen</a:t>
            </a:r>
            <a:r>
              <a:rPr lang="en" b="1" dirty="0"/>
              <a:t> </a:t>
            </a:r>
            <a:r>
              <a:rPr lang="en" b="1" dirty="0" err="1"/>
              <a:t>verbonden</a:t>
            </a:r>
            <a:r>
              <a:rPr lang="en" b="1" dirty="0"/>
              <a:t> </a:t>
            </a:r>
            <a:r>
              <a:rPr lang="en" b="1" dirty="0" err="1"/>
              <a:t>zijn</a:t>
            </a:r>
            <a:r>
              <a:rPr lang="en" b="1" dirty="0"/>
              <a:t> </a:t>
            </a:r>
            <a:r>
              <a:rPr lang="en" b="1" dirty="0" err="1"/>
              <a:t>aan</a:t>
            </a:r>
            <a:r>
              <a:rPr lang="en" b="1" dirty="0"/>
              <a:t> </a:t>
            </a:r>
            <a:r>
              <a:rPr lang="en" b="1" dirty="0" err="1"/>
              <a:t>een</a:t>
            </a:r>
            <a:r>
              <a:rPr lang="en" b="1" dirty="0"/>
              <a:t> </a:t>
            </a:r>
            <a:r>
              <a:rPr lang="en" b="1" dirty="0" err="1"/>
              <a:t>batterij</a:t>
            </a:r>
            <a:endParaRPr lang="en" b="1" dirty="0"/>
          </a:p>
          <a:p>
            <a:pPr lvl="1">
              <a:buNone/>
            </a:pPr>
            <a:r>
              <a:rPr lang="en" b="1" dirty="0"/>
              <a:t> </a:t>
            </a:r>
          </a:p>
          <a:p>
            <a:pPr lvl="1">
              <a:buNone/>
            </a:pPr>
            <a:endParaRPr lang="en" b="1" dirty="0"/>
          </a:p>
          <a:p>
            <a:pPr lvl="1">
              <a:buNone/>
            </a:pPr>
            <a:endParaRPr lang="en" b="1" dirty="0"/>
          </a:p>
          <a:p>
            <a:pPr>
              <a:buNone/>
            </a:pPr>
            <a:endParaRPr lang="en" b="1" dirty="0"/>
          </a:p>
          <a:p>
            <a:pPr>
              <a:buNone/>
            </a:pPr>
            <a:endParaRPr lang="en" b="1" dirty="0"/>
          </a:p>
        </p:txBody>
      </p:sp>
    </p:spTree>
    <p:extLst>
      <p:ext uri="{BB962C8B-B14F-4D97-AF65-F5344CB8AC3E}">
        <p14:creationId xmlns:p14="http://schemas.microsoft.com/office/powerpoint/2010/main" val="913565884"/>
      </p:ext>
    </p:extLst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Shape 1572"/>
          <p:cNvSpPr txBox="1">
            <a:spLocks noGrp="1"/>
          </p:cNvSpPr>
          <p:nvPr>
            <p:ph type="ctrTitle" idx="4294967295"/>
          </p:nvPr>
        </p:nvSpPr>
        <p:spPr>
          <a:xfrm>
            <a:off x="433552" y="552343"/>
            <a:ext cx="7772400" cy="894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8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Random </a:t>
            </a:r>
            <a:r>
              <a:rPr lang="en-US" sz="4800" b="1" dirty="0" err="1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algoritme</a:t>
            </a:r>
            <a:endParaRPr lang="en" sz="48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577" name="Shape 1577"/>
          <p:cNvSpPr txBox="1">
            <a:spLocks noGrp="1"/>
          </p:cNvSpPr>
          <p:nvPr>
            <p:ph type="subTitle" idx="4294967295"/>
          </p:nvPr>
        </p:nvSpPr>
        <p:spPr>
          <a:xfrm>
            <a:off x="1524000" y="1326761"/>
            <a:ext cx="77724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- </a:t>
            </a:r>
            <a:r>
              <a:rPr lang="en" dirty="0" err="1"/>
              <a:t>Beste</a:t>
            </a:r>
            <a:r>
              <a:rPr lang="en" dirty="0"/>
              <a:t> </a:t>
            </a:r>
            <a:r>
              <a:rPr lang="en" dirty="0" err="1"/>
              <a:t>resultaat</a:t>
            </a:r>
            <a:r>
              <a:rPr lang="en" dirty="0"/>
              <a:t> </a:t>
            </a:r>
            <a:r>
              <a:rPr lang="en" dirty="0" err="1"/>
              <a:t>na</a:t>
            </a:r>
            <a:r>
              <a:rPr lang="en" dirty="0"/>
              <a:t> 1 </a:t>
            </a:r>
            <a:r>
              <a:rPr lang="en" dirty="0" err="1"/>
              <a:t>miljoen</a:t>
            </a:r>
            <a:r>
              <a:rPr lang="en" dirty="0"/>
              <a:t> </a:t>
            </a:r>
            <a:r>
              <a:rPr lang="en" dirty="0" err="1"/>
              <a:t>herhalingen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- Elk huis is </a:t>
            </a:r>
            <a:r>
              <a:rPr lang="en" dirty="0" err="1"/>
              <a:t>toegevoegd</a:t>
            </a:r>
            <a:r>
              <a:rPr lang="en" dirty="0"/>
              <a:t> </a:t>
            </a:r>
            <a:r>
              <a:rPr lang="en" dirty="0" err="1"/>
              <a:t>aan</a:t>
            </a:r>
            <a:r>
              <a:rPr lang="en" dirty="0"/>
              <a:t> </a:t>
            </a:r>
            <a:r>
              <a:rPr lang="en" dirty="0" err="1"/>
              <a:t>een</a:t>
            </a:r>
            <a:r>
              <a:rPr lang="en" dirty="0"/>
              <a:t> </a:t>
            </a:r>
            <a:r>
              <a:rPr lang="en" dirty="0" err="1"/>
              <a:t>batterij</a:t>
            </a:r>
            <a:r>
              <a:rPr lang="en" dirty="0"/>
              <a:t>         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6E6DC08A-6F70-E54C-8430-F8166371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7778160"/>
              </p:ext>
            </p:extLst>
          </p:nvPr>
        </p:nvGraphicFramePr>
        <p:xfrm>
          <a:off x="1628172" y="2118167"/>
          <a:ext cx="6096000" cy="1441812"/>
        </p:xfrm>
        <a:graphic>
          <a:graphicData uri="http://schemas.openxmlformats.org/drawingml/2006/table">
            <a:tbl>
              <a:tblPr firstRow="1" bandRow="1">
                <a:tableStyleId>{1B4E590F-EDE6-436B-B223-9F0DE407BDC3}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19260554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761017237"/>
                    </a:ext>
                  </a:extLst>
                </a:gridCol>
              </a:tblGrid>
              <a:tr h="329292">
                <a:tc>
                  <a:txBody>
                    <a:bodyPr/>
                    <a:lstStyle/>
                    <a:p>
                      <a:r>
                        <a:rPr lang="nl-NL" dirty="0" err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Grid</a:t>
                      </a:r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Resultaat (afstand in segmenten)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6421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4786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0815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4219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71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4312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4502747"/>
                  </a:ext>
                </a:extLst>
              </a:tr>
            </a:tbl>
          </a:graphicData>
        </a:graphic>
      </p:graphicFrame>
      <p:sp>
        <p:nvSpPr>
          <p:cNvPr id="10" name="Shape 1572">
            <a:extLst>
              <a:ext uri="{FF2B5EF4-FFF2-40B4-BE49-F238E27FC236}">
                <a16:creationId xmlns:a16="http://schemas.microsoft.com/office/drawing/2014/main" id="{9E85D27F-380F-304A-98C4-B84CFC813263}"/>
              </a:ext>
            </a:extLst>
          </p:cNvPr>
          <p:cNvSpPr txBox="1">
            <a:spLocks/>
          </p:cNvSpPr>
          <p:nvPr/>
        </p:nvSpPr>
        <p:spPr>
          <a:xfrm>
            <a:off x="5275877" y="4303900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+- 8500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" name="Shape 1572">
            <a:extLst>
              <a:ext uri="{FF2B5EF4-FFF2-40B4-BE49-F238E27FC236}">
                <a16:creationId xmlns:a16="http://schemas.microsoft.com/office/drawing/2014/main" id="{E6468907-D4F3-6947-A5C1-839D68DA9BF5}"/>
              </a:ext>
            </a:extLst>
          </p:cNvPr>
          <p:cNvSpPr txBox="1">
            <a:spLocks/>
          </p:cNvSpPr>
          <p:nvPr/>
        </p:nvSpPr>
        <p:spPr>
          <a:xfrm>
            <a:off x="2474804" y="3710121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Bounds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4" name="Shape 1572">
            <a:extLst>
              <a:ext uri="{FF2B5EF4-FFF2-40B4-BE49-F238E27FC236}">
                <a16:creationId xmlns:a16="http://schemas.microsoft.com/office/drawing/2014/main" id="{664EBA0B-F95F-A343-B6A3-D7EB5BFE740C}"/>
              </a:ext>
            </a:extLst>
          </p:cNvPr>
          <p:cNvSpPr txBox="1">
            <a:spLocks/>
          </p:cNvSpPr>
          <p:nvPr/>
        </p:nvSpPr>
        <p:spPr>
          <a:xfrm>
            <a:off x="-117924" y="4303900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 +- 2000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322671C2-B477-324A-9E58-B1676961EF96}"/>
              </a:ext>
            </a:extLst>
          </p:cNvPr>
          <p:cNvCxnSpPr/>
          <p:nvPr/>
        </p:nvCxnSpPr>
        <p:spPr>
          <a:xfrm>
            <a:off x="2083443" y="4423000"/>
            <a:ext cx="51854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Lachebekje 6">
            <a:extLst>
              <a:ext uri="{FF2B5EF4-FFF2-40B4-BE49-F238E27FC236}">
                <a16:creationId xmlns:a16="http://schemas.microsoft.com/office/drawing/2014/main" id="{0B359A27-49A9-1A48-9ABD-9245DA3CCA79}"/>
              </a:ext>
            </a:extLst>
          </p:cNvPr>
          <p:cNvSpPr/>
          <p:nvPr/>
        </p:nvSpPr>
        <p:spPr>
          <a:xfrm>
            <a:off x="4685228" y="4284985"/>
            <a:ext cx="358815" cy="300283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6526758"/>
      </p:ext>
    </p:extLst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Shape 1572"/>
          <p:cNvSpPr txBox="1">
            <a:spLocks noGrp="1"/>
          </p:cNvSpPr>
          <p:nvPr>
            <p:ph type="ctrTitle" idx="4294967295"/>
          </p:nvPr>
        </p:nvSpPr>
        <p:spPr>
          <a:xfrm>
            <a:off x="731118" y="578082"/>
            <a:ext cx="7772400" cy="894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8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Greedy +&amp; Hillclimber</a:t>
            </a:r>
            <a:endParaRPr lang="en" sz="48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graphicFrame>
        <p:nvGraphicFramePr>
          <p:cNvPr id="3" name="Tabel 2">
            <a:extLst>
              <a:ext uri="{FF2B5EF4-FFF2-40B4-BE49-F238E27FC236}">
                <a16:creationId xmlns:a16="http://schemas.microsoft.com/office/drawing/2014/main" id="{65355081-C79E-0249-ABDF-291774E155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2639884"/>
              </p:ext>
            </p:extLst>
          </p:nvPr>
        </p:nvGraphicFramePr>
        <p:xfrm>
          <a:off x="590543" y="1899147"/>
          <a:ext cx="3532140" cy="1432560"/>
        </p:xfrm>
        <a:graphic>
          <a:graphicData uri="http://schemas.openxmlformats.org/drawingml/2006/table">
            <a:tbl>
              <a:tblPr firstRow="1" bandRow="1">
                <a:tableStyleId>{1B4E590F-EDE6-436B-B223-9F0DE407BDC3}</a:tableStyleId>
              </a:tblPr>
              <a:tblGrid>
                <a:gridCol w="1177380">
                  <a:extLst>
                    <a:ext uri="{9D8B030D-6E8A-4147-A177-3AD203B41FA5}">
                      <a16:colId xmlns:a16="http://schemas.microsoft.com/office/drawing/2014/main" val="2687498472"/>
                    </a:ext>
                  </a:extLst>
                </a:gridCol>
                <a:gridCol w="1177380">
                  <a:extLst>
                    <a:ext uri="{9D8B030D-6E8A-4147-A177-3AD203B41FA5}">
                      <a16:colId xmlns:a16="http://schemas.microsoft.com/office/drawing/2014/main" val="3465280181"/>
                    </a:ext>
                  </a:extLst>
                </a:gridCol>
                <a:gridCol w="1177380">
                  <a:extLst>
                    <a:ext uri="{9D8B030D-6E8A-4147-A177-3AD203B41FA5}">
                      <a16:colId xmlns:a16="http://schemas.microsoft.com/office/drawing/2014/main" val="325511267"/>
                    </a:ext>
                  </a:extLst>
                </a:gridCol>
              </a:tblGrid>
              <a:tr h="386431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Wijk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Resultaat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Aantal huizen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901670"/>
                  </a:ext>
                </a:extLst>
              </a:tr>
              <a:tr h="276563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3519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b="0" dirty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527587"/>
                  </a:ext>
                </a:extLst>
              </a:tr>
              <a:tr h="276563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2530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28459"/>
                  </a:ext>
                </a:extLst>
              </a:tr>
              <a:tr h="276563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2225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831794"/>
                  </a:ext>
                </a:extLst>
              </a:tr>
            </a:tbl>
          </a:graphicData>
        </a:graphic>
      </p:graphicFrame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660B59C1-63D9-7F41-8872-ED1A0BE3275C}"/>
              </a:ext>
            </a:extLst>
          </p:cNvPr>
          <p:cNvCxnSpPr>
            <a:cxnSpLocks/>
          </p:cNvCxnSpPr>
          <p:nvPr/>
        </p:nvCxnSpPr>
        <p:spPr>
          <a:xfrm>
            <a:off x="1981666" y="4444678"/>
            <a:ext cx="541455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hape 1572">
            <a:extLst>
              <a:ext uri="{FF2B5EF4-FFF2-40B4-BE49-F238E27FC236}">
                <a16:creationId xmlns:a16="http://schemas.microsoft.com/office/drawing/2014/main" id="{429A9D3A-227B-EA4A-B68A-4988D1C190BA}"/>
              </a:ext>
            </a:extLst>
          </p:cNvPr>
          <p:cNvSpPr txBox="1">
            <a:spLocks/>
          </p:cNvSpPr>
          <p:nvPr/>
        </p:nvSpPr>
        <p:spPr>
          <a:xfrm>
            <a:off x="-27289" y="4308109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 +- 2000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5" name="Shape 1572">
            <a:extLst>
              <a:ext uri="{FF2B5EF4-FFF2-40B4-BE49-F238E27FC236}">
                <a16:creationId xmlns:a16="http://schemas.microsoft.com/office/drawing/2014/main" id="{ACC42BA0-80D1-E24D-B0AC-C12265767121}"/>
              </a:ext>
            </a:extLst>
          </p:cNvPr>
          <p:cNvSpPr txBox="1">
            <a:spLocks/>
          </p:cNvSpPr>
          <p:nvPr/>
        </p:nvSpPr>
        <p:spPr>
          <a:xfrm>
            <a:off x="2624294" y="3787864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Bounds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6" name="Shape 1572">
            <a:extLst>
              <a:ext uri="{FF2B5EF4-FFF2-40B4-BE49-F238E27FC236}">
                <a16:creationId xmlns:a16="http://schemas.microsoft.com/office/drawing/2014/main" id="{9D855ADA-7BAE-0148-A487-E37231942FDD}"/>
              </a:ext>
            </a:extLst>
          </p:cNvPr>
          <p:cNvSpPr txBox="1">
            <a:spLocks/>
          </p:cNvSpPr>
          <p:nvPr/>
        </p:nvSpPr>
        <p:spPr>
          <a:xfrm>
            <a:off x="5275877" y="4303900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+- 8500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9" name="Lachebekje 8">
            <a:extLst>
              <a:ext uri="{FF2B5EF4-FFF2-40B4-BE49-F238E27FC236}">
                <a16:creationId xmlns:a16="http://schemas.microsoft.com/office/drawing/2014/main" id="{AE4BD3B4-7196-6E49-A59B-69DF0BA2FE3A}"/>
              </a:ext>
            </a:extLst>
          </p:cNvPr>
          <p:cNvSpPr/>
          <p:nvPr/>
        </p:nvSpPr>
        <p:spPr>
          <a:xfrm>
            <a:off x="2909304" y="4235392"/>
            <a:ext cx="401455" cy="418571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aphicFrame>
        <p:nvGraphicFramePr>
          <p:cNvPr id="10" name="Tabel 9">
            <a:extLst>
              <a:ext uri="{FF2B5EF4-FFF2-40B4-BE49-F238E27FC236}">
                <a16:creationId xmlns:a16="http://schemas.microsoft.com/office/drawing/2014/main" id="{769661C0-653A-6142-B609-B59EA9F574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6007014"/>
              </p:ext>
            </p:extLst>
          </p:nvPr>
        </p:nvGraphicFramePr>
        <p:xfrm>
          <a:off x="4471488" y="1899147"/>
          <a:ext cx="4365084" cy="1432560"/>
        </p:xfrm>
        <a:graphic>
          <a:graphicData uri="http://schemas.openxmlformats.org/drawingml/2006/table">
            <a:tbl>
              <a:tblPr firstRow="1" bandRow="1">
                <a:tableStyleId>{1B4E590F-EDE6-436B-B223-9F0DE407BDC3}</a:tableStyleId>
              </a:tblPr>
              <a:tblGrid>
                <a:gridCol w="1091271">
                  <a:extLst>
                    <a:ext uri="{9D8B030D-6E8A-4147-A177-3AD203B41FA5}">
                      <a16:colId xmlns:a16="http://schemas.microsoft.com/office/drawing/2014/main" val="2687498472"/>
                    </a:ext>
                  </a:extLst>
                </a:gridCol>
                <a:gridCol w="1091271">
                  <a:extLst>
                    <a:ext uri="{9D8B030D-6E8A-4147-A177-3AD203B41FA5}">
                      <a16:colId xmlns:a16="http://schemas.microsoft.com/office/drawing/2014/main" val="3465280181"/>
                    </a:ext>
                  </a:extLst>
                </a:gridCol>
                <a:gridCol w="1142018">
                  <a:extLst>
                    <a:ext uri="{9D8B030D-6E8A-4147-A177-3AD203B41FA5}">
                      <a16:colId xmlns:a16="http://schemas.microsoft.com/office/drawing/2014/main" val="325511267"/>
                    </a:ext>
                  </a:extLst>
                </a:gridCol>
                <a:gridCol w="1040524">
                  <a:extLst>
                    <a:ext uri="{9D8B030D-6E8A-4147-A177-3AD203B41FA5}">
                      <a16:colId xmlns:a16="http://schemas.microsoft.com/office/drawing/2014/main" val="2804683610"/>
                    </a:ext>
                  </a:extLst>
                </a:gridCol>
              </a:tblGrid>
              <a:tr h="386431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Wijk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Resultaat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Aantal swaps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Aantal huizen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901670"/>
                  </a:ext>
                </a:extLst>
              </a:tr>
              <a:tr h="276563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3551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527587"/>
                  </a:ext>
                </a:extLst>
              </a:tr>
              <a:tr h="276563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2530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328459"/>
                  </a:ext>
                </a:extLst>
              </a:tr>
              <a:tr h="276563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2393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831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0105345"/>
      </p:ext>
    </p:extLst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DC932E-29EA-2440-9296-A1BDE0917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4000" y="743662"/>
            <a:ext cx="4944300" cy="645300"/>
          </a:xfrm>
        </p:spPr>
        <p:txBody>
          <a:bodyPr/>
          <a:lstStyle/>
          <a:p>
            <a:r>
              <a:rPr lang="nl-NL" dirty="0" err="1"/>
              <a:t>To</a:t>
            </a:r>
            <a:r>
              <a:rPr lang="nl-NL" dirty="0"/>
              <a:t> do: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6A39F4E-07BF-2C4F-A24A-4975D874C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4000" y="1388962"/>
            <a:ext cx="6229383" cy="2663699"/>
          </a:xfrm>
        </p:spPr>
        <p:txBody>
          <a:bodyPr/>
          <a:lstStyle/>
          <a:p>
            <a:pPr>
              <a:buNone/>
            </a:pPr>
            <a:endParaRPr lang="nl-NL" dirty="0"/>
          </a:p>
          <a:p>
            <a:r>
              <a:rPr lang="nl-NL" dirty="0"/>
              <a:t> </a:t>
            </a:r>
            <a:r>
              <a:rPr lang="nl-NL" dirty="0" err="1"/>
              <a:t>Hillclimber</a:t>
            </a:r>
            <a:r>
              <a:rPr lang="nl-NL" dirty="0"/>
              <a:t>/</a:t>
            </a:r>
            <a:r>
              <a:rPr lang="nl-NL" dirty="0" err="1"/>
              <a:t>simulated</a:t>
            </a:r>
            <a:r>
              <a:rPr lang="nl-NL" dirty="0"/>
              <a:t> </a:t>
            </a:r>
            <a:r>
              <a:rPr lang="nl-NL" dirty="0" err="1"/>
              <a:t>annealing</a:t>
            </a:r>
            <a:r>
              <a:rPr lang="nl-NL" dirty="0"/>
              <a:t> toepassen op bestaande resultaten</a:t>
            </a:r>
          </a:p>
          <a:p>
            <a:endParaRPr lang="nl-NL" dirty="0"/>
          </a:p>
          <a:p>
            <a:r>
              <a:rPr lang="nl-NL" dirty="0"/>
              <a:t> </a:t>
            </a:r>
            <a:r>
              <a:rPr lang="nl-NL" dirty="0" err="1"/>
              <a:t>Smartgrid</a:t>
            </a:r>
            <a:r>
              <a:rPr lang="nl-NL" dirty="0"/>
              <a:t> optimaliseren door batterijen te verplaatsen</a:t>
            </a:r>
          </a:p>
          <a:p>
            <a:endParaRPr lang="nl-NL" dirty="0"/>
          </a:p>
          <a:p>
            <a:r>
              <a:rPr lang="nl-NL" dirty="0"/>
              <a:t> Verschillende batterijen invoegen in de </a:t>
            </a:r>
            <a:r>
              <a:rPr lang="nl-NL" dirty="0" err="1"/>
              <a:t>grid</a:t>
            </a:r>
            <a:endParaRPr lang="nl-NL" dirty="0"/>
          </a:p>
          <a:p>
            <a:endParaRPr lang="nl-NL" dirty="0"/>
          </a:p>
          <a:p>
            <a:r>
              <a:rPr lang="nl-NL" dirty="0"/>
              <a:t> Compensatieregeling inpassen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08083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Shape 1669"/>
          <p:cNvSpPr txBox="1">
            <a:spLocks noGrp="1"/>
          </p:cNvSpPr>
          <p:nvPr>
            <p:ph type="ctrTitle" idx="4294967295"/>
          </p:nvPr>
        </p:nvSpPr>
        <p:spPr>
          <a:xfrm>
            <a:off x="3152775" y="1354750"/>
            <a:ext cx="45620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0"/>
              <a:t>Thanks!</a:t>
            </a:r>
          </a:p>
        </p:txBody>
      </p:sp>
      <p:sp>
        <p:nvSpPr>
          <p:cNvPr id="1670" name="Shape 1670"/>
          <p:cNvSpPr txBox="1">
            <a:spLocks noGrp="1"/>
          </p:cNvSpPr>
          <p:nvPr>
            <p:ph type="body" idx="4294967295"/>
          </p:nvPr>
        </p:nvSpPr>
        <p:spPr>
          <a:xfrm>
            <a:off x="3286467" y="2400250"/>
            <a:ext cx="4562099" cy="2461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b="1" dirty="0" err="1"/>
              <a:t>Zijn</a:t>
            </a:r>
            <a:r>
              <a:rPr lang="en-US" sz="3600" b="1" dirty="0"/>
              <a:t> </a:t>
            </a:r>
            <a:r>
              <a:rPr lang="en-US" sz="3600" b="1" dirty="0" err="1"/>
              <a:t>er</a:t>
            </a:r>
            <a:r>
              <a:rPr lang="en-US" sz="3600" b="1" dirty="0"/>
              <a:t> </a:t>
            </a:r>
            <a:r>
              <a:rPr lang="en-US" sz="3600" b="1" dirty="0" err="1"/>
              <a:t>nog</a:t>
            </a:r>
            <a:r>
              <a:rPr lang="en-US" sz="3600" b="1" dirty="0"/>
              <a:t> </a:t>
            </a:r>
            <a:r>
              <a:rPr lang="en-US" sz="3600" b="1" dirty="0" err="1"/>
              <a:t>vragen</a:t>
            </a:r>
            <a:r>
              <a:rPr lang="en-US" sz="3600" b="1" dirty="0"/>
              <a:t>?</a:t>
            </a:r>
            <a:endParaRPr lang="en" sz="3600" b="1" dirty="0"/>
          </a:p>
        </p:txBody>
      </p:sp>
      <p:grpSp>
        <p:nvGrpSpPr>
          <p:cNvPr id="1671" name="Shape 1671"/>
          <p:cNvGrpSpPr/>
          <p:nvPr/>
        </p:nvGrpSpPr>
        <p:grpSpPr>
          <a:xfrm flipH="1">
            <a:off x="905355" y="670081"/>
            <a:ext cx="2152304" cy="1864573"/>
            <a:chOff x="4088875" y="1431100"/>
            <a:chExt cx="3293000" cy="2852775"/>
          </a:xfrm>
        </p:grpSpPr>
        <p:sp>
          <p:nvSpPr>
            <p:cNvPr id="1672" name="Shape 1672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3" name="Shape 1673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4" name="Shape 1674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5" name="Shape 1675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6" name="Shape 1676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7" name="Shape 1677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8" name="Shape 1678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9" name="Shape 1679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0" name="Shape 1680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1" name="Shape 1681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2" name="Shape 1682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3" name="Shape 1683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4" name="Shape 1684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5" name="Shape 1685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6" name="Shape 1686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7" name="Shape 1687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8" name="Shape 1688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9" name="Shape 1689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0" name="Shape 1690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1" name="Shape 1691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2" name="Shape 1692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3" name="Shape 1693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4" name="Shape 1694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5" name="Shape 1695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6" name="Shape 1696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7" name="Shape 1697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8" name="Shape 1698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9" name="Shape 1699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0" name="Shape 1700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1" name="Shape 1701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2" name="Shape 1702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3" name="Shape 1703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4" name="Shape 1704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5" name="Shape 1705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6" name="Shape 1706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7" name="Shape 1707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8" name="Shape 1708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9" name="Shape 1709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0" name="Shape 1710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1" name="Shape 1711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2" name="Shape 1712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3" name="Shape 1713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4" name="Shape 1714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5" name="Shape 1715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6" name="Shape 1716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7" name="Shape 1717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8" name="Shape 1718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19" name="Shape 1719"/>
          <p:cNvSpPr/>
          <p:nvPr/>
        </p:nvSpPr>
        <p:spPr>
          <a:xfrm>
            <a:off x="1591718" y="1212579"/>
            <a:ext cx="779560" cy="779560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Shape 1422"/>
          <p:cNvSpPr txBox="1">
            <a:spLocks noGrp="1"/>
          </p:cNvSpPr>
          <p:nvPr>
            <p:ph type="ctrTitle" idx="4294967295"/>
          </p:nvPr>
        </p:nvSpPr>
        <p:spPr>
          <a:xfrm>
            <a:off x="3152775" y="1354750"/>
            <a:ext cx="45620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0" dirty="0"/>
              <a:t>Hello!</a:t>
            </a:r>
          </a:p>
        </p:txBody>
      </p:sp>
      <p:sp>
        <p:nvSpPr>
          <p:cNvPr id="1423" name="Shape 1423"/>
          <p:cNvSpPr txBox="1">
            <a:spLocks noGrp="1"/>
          </p:cNvSpPr>
          <p:nvPr>
            <p:ph type="body" idx="4294967295"/>
          </p:nvPr>
        </p:nvSpPr>
        <p:spPr>
          <a:xfrm>
            <a:off x="3286467" y="2400250"/>
            <a:ext cx="4562099" cy="2461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b="1" dirty="0"/>
              <a:t>Team </a:t>
            </a:r>
            <a:r>
              <a:rPr lang="en-US" sz="3600" b="1" dirty="0" err="1"/>
              <a:t>SmartGrid</a:t>
            </a:r>
            <a:r>
              <a:rPr lang="en-US" sz="3600" b="1" dirty="0"/>
              <a:t> 10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Casper Lammers, Lisette van </a:t>
            </a:r>
            <a:r>
              <a:rPr lang="en-US" dirty="0" err="1"/>
              <a:t>Nieuwkerk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David Mokken</a:t>
            </a:r>
            <a:endParaRPr lang="e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2F6FAF-D438-499D-8EEC-2D4D8CDDD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126" y="961975"/>
            <a:ext cx="1438275" cy="287655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Shape 1441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>
                <a:solidFill>
                  <a:schemeClr val="accent6"/>
                </a:solidFill>
              </a:rPr>
              <a:t>Grid</a:t>
            </a:r>
            <a:endParaRPr lang="en" dirty="0">
              <a:solidFill>
                <a:schemeClr val="accent6"/>
              </a:solidFill>
            </a:endParaRPr>
          </a:p>
        </p:txBody>
      </p:sp>
      <p:sp>
        <p:nvSpPr>
          <p:cNvPr id="1442" name="Shape 1442"/>
          <p:cNvSpPr txBox="1">
            <a:spLocks noGrp="1"/>
          </p:cNvSpPr>
          <p:nvPr>
            <p:ph type="body" idx="1"/>
          </p:nvPr>
        </p:nvSpPr>
        <p:spPr>
          <a:xfrm>
            <a:off x="1732700" y="2255124"/>
            <a:ext cx="4944300" cy="1659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Huizen</a:t>
            </a: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Batterijen</a:t>
            </a: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Kabels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680453-C5F4-4962-BBD2-6A60FF657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9563" y="1567462"/>
            <a:ext cx="3130115" cy="2354391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Shape 1441"/>
          <p:cNvSpPr txBox="1">
            <a:spLocks noGrp="1"/>
          </p:cNvSpPr>
          <p:nvPr>
            <p:ph type="title"/>
          </p:nvPr>
        </p:nvSpPr>
        <p:spPr>
          <a:xfrm>
            <a:off x="492235" y="2249100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Wijken</a:t>
            </a:r>
            <a:endParaRPr lang="en" dirty="0"/>
          </a:p>
        </p:txBody>
      </p:sp>
      <p:sp>
        <p:nvSpPr>
          <p:cNvPr id="1442" name="Shape 1442"/>
          <p:cNvSpPr txBox="1">
            <a:spLocks noGrp="1"/>
          </p:cNvSpPr>
          <p:nvPr>
            <p:ph type="body" idx="1"/>
          </p:nvPr>
        </p:nvSpPr>
        <p:spPr>
          <a:xfrm>
            <a:off x="242513" y="2953906"/>
            <a:ext cx="3391437" cy="1659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5 </a:t>
            </a:r>
            <a:r>
              <a:rPr lang="en-US" dirty="0" err="1"/>
              <a:t>Batterijen</a:t>
            </a:r>
            <a:r>
              <a:rPr lang="en-US" dirty="0"/>
              <a:t> – </a:t>
            </a:r>
            <a:r>
              <a:rPr lang="en-US" b="1" dirty="0" err="1">
                <a:solidFill>
                  <a:schemeClr val="accent6"/>
                </a:solidFill>
              </a:rPr>
              <a:t>Capaciteit</a:t>
            </a:r>
            <a:r>
              <a:rPr lang="en-US" b="1" dirty="0">
                <a:solidFill>
                  <a:schemeClr val="accent6"/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≈</a:t>
            </a:r>
            <a:r>
              <a:rPr lang="en-US" dirty="0"/>
              <a:t> 1500 </a:t>
            </a:r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150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/>
              <a:t>Huizen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– </a:t>
            </a:r>
            <a:r>
              <a:rPr lang="en-US" b="1" dirty="0">
                <a:solidFill>
                  <a:schemeClr val="accent6"/>
                </a:solidFill>
              </a:rPr>
              <a:t>Output:</a:t>
            </a:r>
            <a:r>
              <a:rPr lang="en-US" dirty="0"/>
              <a:t>  ≈ 50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Afmetingen</a:t>
            </a:r>
            <a:r>
              <a:rPr lang="en-US" dirty="0"/>
              <a:t>: 50 x 50 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3 </a:t>
            </a:r>
            <a:r>
              <a:rPr lang="en-US" dirty="0" err="1"/>
              <a:t>verschillende</a:t>
            </a:r>
            <a:r>
              <a:rPr lang="en-US" dirty="0"/>
              <a:t> </a:t>
            </a:r>
            <a:r>
              <a:rPr lang="en-US" dirty="0" err="1"/>
              <a:t>Wijken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7E3F00-9567-42D3-AC48-68C6AF295B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9647" y="463269"/>
            <a:ext cx="2166007" cy="1624506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927E4B96-0BE9-2649-BE16-104B64E5F2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0538" y="1030591"/>
            <a:ext cx="2166008" cy="1624506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CD9B6D23-16EB-9F4A-8AE4-867247EEEF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5652" y="2953906"/>
            <a:ext cx="2301766" cy="172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78973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Shape 1447"/>
          <p:cNvSpPr txBox="1">
            <a:spLocks noGrp="1"/>
          </p:cNvSpPr>
          <p:nvPr>
            <p:ph type="ctrTitle" idx="4294967295"/>
          </p:nvPr>
        </p:nvSpPr>
        <p:spPr>
          <a:xfrm>
            <a:off x="2048367" y="508693"/>
            <a:ext cx="4991099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400" dirty="0"/>
              <a:t>Doel van de case</a:t>
            </a:r>
            <a:endParaRPr lang="en" sz="4400" dirty="0"/>
          </a:p>
        </p:txBody>
      </p:sp>
      <p:sp>
        <p:nvSpPr>
          <p:cNvPr id="1448" name="Shape 1448"/>
          <p:cNvSpPr txBox="1">
            <a:spLocks noGrp="1"/>
          </p:cNvSpPr>
          <p:nvPr>
            <p:ph type="subTitle" idx="4294967295"/>
          </p:nvPr>
        </p:nvSpPr>
        <p:spPr>
          <a:xfrm>
            <a:off x="2048367" y="1746300"/>
            <a:ext cx="6138587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lvl="0" indent="-342900" rtl="0">
              <a:spcBef>
                <a:spcPts val="0"/>
              </a:spcBef>
              <a:buFontTx/>
              <a:buChar char="-"/>
            </a:pPr>
            <a:r>
              <a:rPr lang="en-US" sz="2400" dirty="0"/>
              <a:t>Elk huis </a:t>
            </a:r>
            <a:r>
              <a:rPr lang="en-US" sz="2400" dirty="0" err="1"/>
              <a:t>verbinden</a:t>
            </a:r>
            <a:r>
              <a:rPr lang="en-US" sz="2400" dirty="0"/>
              <a:t> </a:t>
            </a:r>
            <a:r>
              <a:rPr lang="en-US" sz="2400" dirty="0" err="1"/>
              <a:t>aan</a:t>
            </a:r>
            <a:r>
              <a:rPr lang="en-US" sz="2400" dirty="0"/>
              <a:t> </a:t>
            </a:r>
            <a:r>
              <a:rPr lang="en-US" sz="2400" dirty="0" err="1"/>
              <a:t>een</a:t>
            </a:r>
            <a:r>
              <a:rPr lang="en-US" sz="2400" dirty="0"/>
              <a:t> </a:t>
            </a:r>
            <a:r>
              <a:rPr lang="en-US" sz="2400" dirty="0" err="1"/>
              <a:t>batterij</a:t>
            </a:r>
            <a:endParaRPr lang="en-US" sz="2400" dirty="0"/>
          </a:p>
          <a:p>
            <a:pPr marL="342900" lvl="0" indent="-342900" rtl="0">
              <a:spcBef>
                <a:spcPts val="0"/>
              </a:spcBef>
              <a:buFontTx/>
              <a:buChar char="-"/>
            </a:pPr>
            <a:endParaRPr lang="en-US" sz="2400" dirty="0"/>
          </a:p>
          <a:p>
            <a:pPr marL="342900" lvl="0" indent="-342900" rtl="0">
              <a:spcBef>
                <a:spcPts val="0"/>
              </a:spcBef>
              <a:buFontTx/>
              <a:buChar char="-"/>
            </a:pPr>
            <a:r>
              <a:rPr lang="en-US" sz="2400" dirty="0" err="1"/>
              <a:t>Maximumcapaciteit</a:t>
            </a:r>
            <a:r>
              <a:rPr lang="en-US" sz="2400" dirty="0"/>
              <a:t> </a:t>
            </a:r>
            <a:r>
              <a:rPr lang="en-US" sz="2400" dirty="0" err="1"/>
              <a:t>batterij</a:t>
            </a:r>
            <a:r>
              <a:rPr lang="en-US" sz="2400" dirty="0"/>
              <a:t> </a:t>
            </a:r>
            <a:r>
              <a:rPr lang="en-US" sz="2400" dirty="0" err="1"/>
              <a:t>niet</a:t>
            </a:r>
            <a:r>
              <a:rPr lang="en-US" sz="2400" dirty="0"/>
              <a:t> </a:t>
            </a:r>
            <a:r>
              <a:rPr lang="en-US" sz="2400" dirty="0" err="1"/>
              <a:t>overschrijden</a:t>
            </a:r>
            <a:endParaRPr lang="en-US" sz="2400" dirty="0"/>
          </a:p>
          <a:p>
            <a:pPr lvl="0" rtl="0">
              <a:spcBef>
                <a:spcPts val="0"/>
              </a:spcBef>
              <a:buNone/>
            </a:pPr>
            <a:endParaRPr lang="en-US" sz="2400" dirty="0"/>
          </a:p>
          <a:p>
            <a:pPr marL="342900" lvl="0" indent="-342900" rtl="0">
              <a:spcBef>
                <a:spcPts val="0"/>
              </a:spcBef>
              <a:buFontTx/>
              <a:buChar char="-"/>
            </a:pPr>
            <a:r>
              <a:rPr lang="en-US" sz="2400" dirty="0" err="1"/>
              <a:t>Minimaliseren</a:t>
            </a:r>
            <a:r>
              <a:rPr lang="en-US" sz="2400" dirty="0"/>
              <a:t> </a:t>
            </a:r>
            <a:r>
              <a:rPr lang="en-US" sz="2400" dirty="0" err="1"/>
              <a:t>kosten</a:t>
            </a:r>
            <a:endParaRPr lang="en-US" sz="2400" dirty="0"/>
          </a:p>
          <a:p>
            <a:pPr lvl="0" rtl="0">
              <a:spcBef>
                <a:spcPts val="0"/>
              </a:spcBef>
              <a:buNone/>
            </a:pPr>
            <a:r>
              <a:rPr lang="en-US" sz="2400" dirty="0"/>
              <a:t>	- </a:t>
            </a:r>
            <a:r>
              <a:rPr lang="en-US" sz="2400" dirty="0" err="1"/>
              <a:t>Kortst</a:t>
            </a:r>
            <a:r>
              <a:rPr lang="en-US" sz="2400" dirty="0"/>
              <a:t> </a:t>
            </a:r>
            <a:r>
              <a:rPr lang="en-US" sz="2400" dirty="0" err="1"/>
              <a:t>mogelijke</a:t>
            </a:r>
            <a:r>
              <a:rPr lang="en-US" sz="2400" dirty="0"/>
              <a:t> </a:t>
            </a:r>
            <a:r>
              <a:rPr lang="en-US" sz="2400" dirty="0" err="1"/>
              <a:t>totale</a:t>
            </a:r>
            <a:r>
              <a:rPr lang="en-US" sz="2400" dirty="0"/>
              <a:t> </a:t>
            </a:r>
            <a:r>
              <a:rPr lang="en-US" sz="2400" dirty="0" err="1"/>
              <a:t>afstand</a:t>
            </a:r>
            <a:endParaRPr lang="en-US" sz="2400" dirty="0"/>
          </a:p>
          <a:p>
            <a:pPr lvl="0" rtl="0">
              <a:spcBef>
                <a:spcPts val="0"/>
              </a:spcBef>
              <a:buNone/>
            </a:pPr>
            <a:endParaRPr lang="en-US" sz="2400" dirty="0"/>
          </a:p>
        </p:txBody>
      </p:sp>
      <p:grpSp>
        <p:nvGrpSpPr>
          <p:cNvPr id="1449" name="Shape 1449"/>
          <p:cNvGrpSpPr/>
          <p:nvPr/>
        </p:nvGrpSpPr>
        <p:grpSpPr>
          <a:xfrm flipH="1">
            <a:off x="151268" y="1340363"/>
            <a:ext cx="1435779" cy="1307918"/>
            <a:chOff x="4088875" y="1431100"/>
            <a:chExt cx="3293000" cy="2852775"/>
          </a:xfrm>
        </p:grpSpPr>
        <p:sp>
          <p:nvSpPr>
            <p:cNvPr id="1450" name="Shape 1450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1" name="Shape 1451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2" name="Shape 1452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3" name="Shape 1453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4" name="Shape 1454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5" name="Shape 1455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6" name="Shape 1456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7" name="Shape 1457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8" name="Shape 1458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9" name="Shape 1459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0" name="Shape 1460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1" name="Shape 1461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2" name="Shape 1462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3" name="Shape 1463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4" name="Shape 1464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5" name="Shape 1465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6" name="Shape 1466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7" name="Shape 1467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8" name="Shape 1468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9" name="Shape 1469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0" name="Shape 1470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1" name="Shape 1471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2" name="Shape 1472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3" name="Shape 1473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4" name="Shape 1474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5" name="Shape 1475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6" name="Shape 1476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7" name="Shape 1477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8" name="Shape 1478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9" name="Shape 1479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0" name="Shape 1480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1" name="Shape 1481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2" name="Shape 1482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3" name="Shape 1483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4" name="Shape 1484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5" name="Shape 1485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6" name="Shape 1486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7" name="Shape 1487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8" name="Shape 1488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9" name="Shape 1489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0" name="Shape 1490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1" name="Shape 1491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2" name="Shape 1492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3" name="Shape 1493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4" name="Shape 1494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5" name="Shape 1495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6" name="Shape 1496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497" name="Shape 1497"/>
          <p:cNvGrpSpPr/>
          <p:nvPr/>
        </p:nvGrpSpPr>
        <p:grpSpPr>
          <a:xfrm>
            <a:off x="440189" y="1441053"/>
            <a:ext cx="584439" cy="677739"/>
            <a:chOff x="6654650" y="3665275"/>
            <a:chExt cx="409100" cy="409125"/>
          </a:xfrm>
        </p:grpSpPr>
        <p:sp>
          <p:nvSpPr>
            <p:cNvPr id="1498" name="Shape 149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9" name="Shape 149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500" name="Shape 1500"/>
          <p:cNvGrpSpPr/>
          <p:nvPr/>
        </p:nvGrpSpPr>
        <p:grpSpPr>
          <a:xfrm rot="-731900">
            <a:off x="1604965" y="2201850"/>
            <a:ext cx="688564" cy="688680"/>
            <a:chOff x="570875" y="4322250"/>
            <a:chExt cx="443300" cy="443325"/>
          </a:xfrm>
        </p:grpSpPr>
        <p:sp>
          <p:nvSpPr>
            <p:cNvPr id="1501" name="Shape 150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2" name="Shape 150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3" name="Shape 1503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4" name="Shape 1504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06" name="Shape 1506"/>
          <p:cNvSpPr/>
          <p:nvPr/>
        </p:nvSpPr>
        <p:spPr>
          <a:xfrm rot="2327381">
            <a:off x="1000808" y="1683518"/>
            <a:ext cx="443468" cy="42338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7" name="Shape 1507"/>
          <p:cNvSpPr/>
          <p:nvPr/>
        </p:nvSpPr>
        <p:spPr>
          <a:xfrm rot="2327012">
            <a:off x="728000" y="2237570"/>
            <a:ext cx="183443" cy="175129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Shape 1447"/>
          <p:cNvSpPr txBox="1">
            <a:spLocks noGrp="1"/>
          </p:cNvSpPr>
          <p:nvPr>
            <p:ph type="ctrTitle" idx="4294967295"/>
          </p:nvPr>
        </p:nvSpPr>
        <p:spPr>
          <a:xfrm>
            <a:off x="2048021" y="88008"/>
            <a:ext cx="4991099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400" dirty="0" err="1"/>
              <a:t>Kosten</a:t>
            </a:r>
            <a:br>
              <a:rPr lang="en-US" sz="4400" dirty="0"/>
            </a:br>
            <a:endParaRPr lang="en" sz="4400" dirty="0"/>
          </a:p>
        </p:txBody>
      </p:sp>
      <p:sp>
        <p:nvSpPr>
          <p:cNvPr id="1448" name="Shape 1448"/>
          <p:cNvSpPr txBox="1">
            <a:spLocks noGrp="1"/>
          </p:cNvSpPr>
          <p:nvPr>
            <p:ph type="subTitle" idx="4294967295"/>
          </p:nvPr>
        </p:nvSpPr>
        <p:spPr>
          <a:xfrm>
            <a:off x="2048021" y="831631"/>
            <a:ext cx="5528223" cy="64463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 dirty="0"/>
              <a:t>-    Kabel: 9 per segment</a:t>
            </a:r>
          </a:p>
          <a:p>
            <a:pPr marL="342900" lvl="0" indent="-342900">
              <a:spcBef>
                <a:spcPts val="0"/>
              </a:spcBef>
              <a:buFontTx/>
              <a:buChar char="-"/>
            </a:pPr>
            <a:r>
              <a:rPr lang="en-US" sz="2400" dirty="0" err="1"/>
              <a:t>Batterij</a:t>
            </a:r>
            <a:r>
              <a:rPr lang="en-US" sz="2400" dirty="0"/>
              <a:t>: 5000 per </a:t>
            </a:r>
            <a:r>
              <a:rPr lang="en-US" sz="2400" dirty="0" err="1"/>
              <a:t>stuk</a:t>
            </a:r>
            <a:endParaRPr lang="en-US" sz="2400" dirty="0"/>
          </a:p>
          <a:p>
            <a:pPr lvl="0">
              <a:spcBef>
                <a:spcPts val="0"/>
              </a:spcBef>
              <a:buNone/>
            </a:pPr>
            <a:endParaRPr lang="en-US" sz="2400" dirty="0"/>
          </a:p>
          <a:p>
            <a:pPr lvl="0">
              <a:spcBef>
                <a:spcPts val="0"/>
              </a:spcBef>
              <a:buNone/>
            </a:pPr>
            <a:r>
              <a:rPr lang="en-US" sz="2400" dirty="0"/>
              <a:t>Later:</a:t>
            </a:r>
          </a:p>
          <a:p>
            <a:pPr lvl="0">
              <a:spcBef>
                <a:spcPts val="0"/>
              </a:spcBef>
              <a:buNone/>
            </a:pPr>
            <a:r>
              <a:rPr lang="en-US" sz="2400" dirty="0"/>
              <a:t>\</a:t>
            </a:r>
          </a:p>
          <a:p>
            <a:pPr lvl="0">
              <a:spcBef>
                <a:spcPts val="0"/>
              </a:spcBef>
              <a:buNone/>
            </a:pPr>
            <a:endParaRPr lang="en-US" sz="2400" dirty="0"/>
          </a:p>
          <a:p>
            <a:pPr lvl="0">
              <a:spcBef>
                <a:spcPts val="0"/>
              </a:spcBef>
              <a:buNone/>
            </a:pPr>
            <a:endParaRPr lang="en-US" sz="2400" dirty="0"/>
          </a:p>
          <a:p>
            <a:pPr lvl="0">
              <a:spcBef>
                <a:spcPts val="0"/>
              </a:spcBef>
              <a:buNone/>
            </a:pPr>
            <a:endParaRPr lang="en-US" sz="2400" dirty="0"/>
          </a:p>
          <a:p>
            <a:pPr lvl="0">
              <a:spcBef>
                <a:spcPts val="0"/>
              </a:spcBef>
              <a:buNone/>
            </a:pPr>
            <a:r>
              <a:rPr lang="en-US" sz="2400" dirty="0" err="1"/>
              <a:t>Nog</a:t>
            </a:r>
            <a:r>
              <a:rPr lang="en-US" sz="2400" dirty="0"/>
              <a:t> later:</a:t>
            </a:r>
            <a:br>
              <a:rPr lang="en-US" sz="2400" dirty="0"/>
            </a:br>
            <a:r>
              <a:rPr lang="en-US" sz="2400" dirty="0"/>
              <a:t>-    </a:t>
            </a:r>
            <a:r>
              <a:rPr lang="en-US" sz="2400" dirty="0" err="1"/>
              <a:t>Vergoeding</a:t>
            </a:r>
            <a:r>
              <a:rPr lang="en-US" sz="2400" dirty="0"/>
              <a:t> </a:t>
            </a:r>
            <a:r>
              <a:rPr lang="en-US" sz="2400" dirty="0" err="1"/>
              <a:t>voor</a:t>
            </a:r>
            <a:r>
              <a:rPr lang="en-US" sz="2400" dirty="0"/>
              <a:t> </a:t>
            </a:r>
            <a:r>
              <a:rPr lang="en-US" sz="2400" dirty="0" err="1"/>
              <a:t>passeren</a:t>
            </a:r>
            <a:r>
              <a:rPr lang="en-US" sz="2400" dirty="0"/>
              <a:t> huis: 5000</a:t>
            </a:r>
          </a:p>
          <a:p>
            <a:pPr lvl="0">
              <a:spcBef>
                <a:spcPts val="0"/>
              </a:spcBef>
              <a:buNone/>
            </a:pPr>
            <a:endParaRPr lang="en-US" sz="2400" dirty="0"/>
          </a:p>
          <a:p>
            <a:pPr lvl="0">
              <a:spcBef>
                <a:spcPts val="0"/>
              </a:spcBef>
              <a:buNone/>
            </a:pPr>
            <a:endParaRPr lang="en" sz="2400" dirty="0"/>
          </a:p>
          <a:p>
            <a:pPr lvl="0" rtl="0">
              <a:spcBef>
                <a:spcPts val="0"/>
              </a:spcBef>
              <a:buNone/>
            </a:pPr>
            <a:endParaRPr lang="en-US" sz="2400" dirty="0"/>
          </a:p>
        </p:txBody>
      </p:sp>
      <p:grpSp>
        <p:nvGrpSpPr>
          <p:cNvPr id="1449" name="Shape 1449"/>
          <p:cNvGrpSpPr/>
          <p:nvPr/>
        </p:nvGrpSpPr>
        <p:grpSpPr>
          <a:xfrm flipH="1">
            <a:off x="151268" y="1340363"/>
            <a:ext cx="1435779" cy="1307918"/>
            <a:chOff x="4088875" y="1431100"/>
            <a:chExt cx="3293000" cy="2852775"/>
          </a:xfrm>
        </p:grpSpPr>
        <p:sp>
          <p:nvSpPr>
            <p:cNvPr id="1450" name="Shape 1450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1" name="Shape 1451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2" name="Shape 1452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3" name="Shape 1453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4" name="Shape 1454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5" name="Shape 1455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6" name="Shape 1456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7" name="Shape 1457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8" name="Shape 1458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9" name="Shape 1459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0" name="Shape 1460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1" name="Shape 1461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2" name="Shape 1462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3" name="Shape 1463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4" name="Shape 1464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5" name="Shape 1465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6" name="Shape 1466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7" name="Shape 1467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8" name="Shape 1468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9" name="Shape 1469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0" name="Shape 1470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1" name="Shape 1471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2" name="Shape 1472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3" name="Shape 1473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4" name="Shape 1474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5" name="Shape 1475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6" name="Shape 1476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7" name="Shape 1477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8" name="Shape 1478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9" name="Shape 1479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0" name="Shape 1480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1" name="Shape 1481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2" name="Shape 1482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3" name="Shape 1483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4" name="Shape 1484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5" name="Shape 1485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6" name="Shape 1486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7" name="Shape 1487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8" name="Shape 1488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9" name="Shape 1489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0" name="Shape 1490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1" name="Shape 1491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2" name="Shape 1492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3" name="Shape 1493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4" name="Shape 1494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5" name="Shape 1495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6" name="Shape 1496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497" name="Shape 1497"/>
          <p:cNvGrpSpPr/>
          <p:nvPr/>
        </p:nvGrpSpPr>
        <p:grpSpPr>
          <a:xfrm>
            <a:off x="440189" y="1441053"/>
            <a:ext cx="584439" cy="677739"/>
            <a:chOff x="6654650" y="3665275"/>
            <a:chExt cx="409100" cy="409125"/>
          </a:xfrm>
        </p:grpSpPr>
        <p:sp>
          <p:nvSpPr>
            <p:cNvPr id="1498" name="Shape 149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9" name="Shape 149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500" name="Shape 1500"/>
          <p:cNvGrpSpPr/>
          <p:nvPr/>
        </p:nvGrpSpPr>
        <p:grpSpPr>
          <a:xfrm rot="-731900">
            <a:off x="807628" y="2723775"/>
            <a:ext cx="688564" cy="688680"/>
            <a:chOff x="570875" y="4322250"/>
            <a:chExt cx="443300" cy="443325"/>
          </a:xfrm>
        </p:grpSpPr>
        <p:sp>
          <p:nvSpPr>
            <p:cNvPr id="1501" name="Shape 150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2" name="Shape 150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3" name="Shape 1503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4" name="Shape 1504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06" name="Shape 1506"/>
          <p:cNvSpPr/>
          <p:nvPr/>
        </p:nvSpPr>
        <p:spPr>
          <a:xfrm rot="2327381">
            <a:off x="1000808" y="1683518"/>
            <a:ext cx="443468" cy="42338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7" name="Shape 1507"/>
          <p:cNvSpPr/>
          <p:nvPr/>
        </p:nvSpPr>
        <p:spPr>
          <a:xfrm rot="2327012">
            <a:off x="728000" y="2237570"/>
            <a:ext cx="183443" cy="175129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939EE43E-F5F5-AC4D-ADCC-75B2DCA1B4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8585277"/>
              </p:ext>
            </p:extLst>
          </p:nvPr>
        </p:nvGraphicFramePr>
        <p:xfrm>
          <a:off x="2138954" y="2404104"/>
          <a:ext cx="4416123" cy="1219200"/>
        </p:xfrm>
        <a:graphic>
          <a:graphicData uri="http://schemas.openxmlformats.org/drawingml/2006/table">
            <a:tbl>
              <a:tblPr/>
              <a:tblGrid>
                <a:gridCol w="1472041">
                  <a:extLst>
                    <a:ext uri="{9D8B030D-6E8A-4147-A177-3AD203B41FA5}">
                      <a16:colId xmlns:a16="http://schemas.microsoft.com/office/drawing/2014/main" val="2909975674"/>
                    </a:ext>
                  </a:extLst>
                </a:gridCol>
                <a:gridCol w="1472041">
                  <a:extLst>
                    <a:ext uri="{9D8B030D-6E8A-4147-A177-3AD203B41FA5}">
                      <a16:colId xmlns:a16="http://schemas.microsoft.com/office/drawing/2014/main" val="2940880663"/>
                    </a:ext>
                  </a:extLst>
                </a:gridCol>
                <a:gridCol w="1472041">
                  <a:extLst>
                    <a:ext uri="{9D8B030D-6E8A-4147-A177-3AD203B41FA5}">
                      <a16:colId xmlns:a16="http://schemas.microsoft.com/office/drawing/2014/main" val="1712252073"/>
                    </a:ext>
                  </a:extLst>
                </a:gridCol>
              </a:tblGrid>
              <a:tr h="296245">
                <a:tc>
                  <a:txBody>
                    <a:bodyPr/>
                    <a:lstStyle/>
                    <a:p>
                      <a:pPr algn="l"/>
                      <a:r>
                        <a:rPr lang="nl-NL" dirty="0"/>
                        <a:t>Batterijtype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/>
                        <a:t>Capaciteit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/>
                        <a:t>Prijs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3732996"/>
                  </a:ext>
                </a:extLst>
              </a:tr>
              <a:tr h="296245">
                <a:tc>
                  <a:txBody>
                    <a:bodyPr/>
                    <a:lstStyle/>
                    <a:p>
                      <a:pPr algn="l"/>
                      <a:r>
                        <a:rPr lang="nl-NL" dirty="0" err="1"/>
                        <a:t>PowerStar</a:t>
                      </a:r>
                      <a:endParaRPr lang="nl-NL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dirty="0"/>
                        <a:t>450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dirty="0"/>
                        <a:t>900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926248"/>
                  </a:ext>
                </a:extLst>
              </a:tr>
              <a:tr h="296245">
                <a:tc>
                  <a:txBody>
                    <a:bodyPr/>
                    <a:lstStyle/>
                    <a:p>
                      <a:pPr algn="l"/>
                      <a:r>
                        <a:rPr lang="nl-NL" dirty="0" err="1"/>
                        <a:t>Imerse</a:t>
                      </a:r>
                      <a:r>
                        <a:rPr lang="nl-NL" dirty="0"/>
                        <a:t>-II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/>
                        <a:t>900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/>
                        <a:t>1350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5940465"/>
                  </a:ext>
                </a:extLst>
              </a:tr>
              <a:tr h="296245">
                <a:tc>
                  <a:txBody>
                    <a:bodyPr/>
                    <a:lstStyle/>
                    <a:p>
                      <a:pPr algn="l"/>
                      <a:r>
                        <a:rPr lang="nl-NL"/>
                        <a:t>Imerse-III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/>
                        <a:t>1800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dirty="0"/>
                        <a:t>1800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9148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315991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Shape 1519"/>
          <p:cNvSpPr txBox="1">
            <a:spLocks noGrp="1"/>
          </p:cNvSpPr>
          <p:nvPr>
            <p:ph type="title"/>
          </p:nvPr>
        </p:nvSpPr>
        <p:spPr>
          <a:xfrm>
            <a:off x="1732700" y="764589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Voorwaarden</a:t>
            </a:r>
            <a:endParaRPr lang="en" dirty="0"/>
          </a:p>
        </p:txBody>
      </p:sp>
      <p:sp>
        <p:nvSpPr>
          <p:cNvPr id="1520" name="Shape 1520"/>
          <p:cNvSpPr txBox="1">
            <a:spLocks noGrp="1"/>
          </p:cNvSpPr>
          <p:nvPr>
            <p:ph type="body" idx="1"/>
          </p:nvPr>
        </p:nvSpPr>
        <p:spPr>
          <a:xfrm>
            <a:off x="1732699" y="1465877"/>
            <a:ext cx="5827429" cy="2544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Tx/>
              <a:buChar char="-"/>
            </a:pPr>
            <a:r>
              <a:rPr lang="en-US" dirty="0" err="1"/>
              <a:t>Batterijen</a:t>
            </a:r>
            <a:r>
              <a:rPr lang="en-US" dirty="0"/>
              <a:t> </a:t>
            </a:r>
            <a:r>
              <a:rPr lang="en-US" dirty="0" err="1"/>
              <a:t>mogen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elkaar</a:t>
            </a:r>
            <a:r>
              <a:rPr lang="en-US" dirty="0"/>
              <a:t> </a:t>
            </a:r>
            <a:r>
              <a:rPr lang="en-US" dirty="0" err="1"/>
              <a:t>verbonden</a:t>
            </a:r>
            <a:r>
              <a:rPr lang="en-US" dirty="0"/>
              <a:t> </a:t>
            </a:r>
            <a:r>
              <a:rPr lang="en-US" dirty="0" err="1"/>
              <a:t>zijn</a:t>
            </a:r>
            <a:endParaRPr lang="en-US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en-US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r>
              <a:rPr lang="en-US" dirty="0" err="1"/>
              <a:t>Huizen</a:t>
            </a:r>
            <a:r>
              <a:rPr lang="en-US" dirty="0"/>
              <a:t> </a:t>
            </a:r>
            <a:r>
              <a:rPr lang="en-US" dirty="0" err="1"/>
              <a:t>mogen</a:t>
            </a:r>
            <a:r>
              <a:rPr lang="en-US" dirty="0"/>
              <a:t> </a:t>
            </a:r>
            <a:r>
              <a:rPr lang="en-US" dirty="0" err="1"/>
              <a:t>alleen</a:t>
            </a:r>
            <a:r>
              <a:rPr lang="en-US" dirty="0"/>
              <a:t> via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batterij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elkaar</a:t>
            </a:r>
            <a:r>
              <a:rPr lang="en-US" dirty="0"/>
              <a:t> </a:t>
            </a:r>
            <a:r>
              <a:rPr lang="en-US" dirty="0" err="1"/>
              <a:t>verbonden</a:t>
            </a:r>
            <a:r>
              <a:rPr lang="en-US" dirty="0"/>
              <a:t> </a:t>
            </a:r>
            <a:r>
              <a:rPr lang="en-US" dirty="0" err="1"/>
              <a:t>zijn</a:t>
            </a:r>
            <a:endParaRPr lang="en-US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en-US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r>
              <a:rPr lang="nl-NL" dirty="0"/>
              <a:t>Kabels mogen wel door of “onder” elkaar door.</a:t>
            </a:r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lvl="0">
              <a:buNone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en" dirty="0"/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Shape 1513"/>
          <p:cNvSpPr txBox="1">
            <a:spLocks noGrp="1"/>
          </p:cNvSpPr>
          <p:nvPr>
            <p:ph type="title"/>
          </p:nvPr>
        </p:nvSpPr>
        <p:spPr>
          <a:xfrm>
            <a:off x="1895986" y="1186540"/>
            <a:ext cx="7248014" cy="54432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State space</a:t>
            </a:r>
            <a:endParaRPr lang="en" dirty="0"/>
          </a:p>
        </p:txBody>
      </p:sp>
      <p:sp>
        <p:nvSpPr>
          <p:cNvPr id="5" name="Shape 1514">
            <a:extLst>
              <a:ext uri="{FF2B5EF4-FFF2-40B4-BE49-F238E27FC236}">
                <a16:creationId xmlns:a16="http://schemas.microsoft.com/office/drawing/2014/main" id="{9E10B47A-D4AD-47E8-8CD2-B056DB87D649}"/>
              </a:ext>
            </a:extLst>
          </p:cNvPr>
          <p:cNvSpPr txBox="1">
            <a:spLocks/>
          </p:cNvSpPr>
          <p:nvPr/>
        </p:nvSpPr>
        <p:spPr>
          <a:xfrm>
            <a:off x="4742700" y="2414450"/>
            <a:ext cx="2667300" cy="8249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>
              <a:buFont typeface="Muli"/>
              <a:buNone/>
            </a:pPr>
            <a:endParaRPr lang="en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hape 1661">
                <a:extLst>
                  <a:ext uri="{FF2B5EF4-FFF2-40B4-BE49-F238E27FC236}">
                    <a16:creationId xmlns:a16="http://schemas.microsoft.com/office/drawing/2014/main" id="{B3BDC1C7-357E-DA4F-BB8A-8B5FFB3FD89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04401" y="2414450"/>
                <a:ext cx="3615592" cy="109533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b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19BBD5"/>
                  </a:buClr>
                  <a:buFont typeface="Muli"/>
                  <a:buChar char="◇"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480"/>
                  </a:spcBef>
                  <a:spcAft>
                    <a:spcPts val="0"/>
                  </a:spcAft>
                  <a:buClr>
                    <a:srgbClr val="19BBD5"/>
                  </a:buClr>
                  <a:buFont typeface="Muli"/>
                  <a:buChar char="￭"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480"/>
                  </a:spcBef>
                  <a:spcAft>
                    <a:spcPts val="0"/>
                  </a:spcAft>
                  <a:buClr>
                    <a:srgbClr val="19BBD5"/>
                  </a:buClr>
                  <a:buFont typeface="Muli"/>
                  <a:buChar char="￮"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19BBD5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19BBD5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C6DAEC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C6DAEC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C6DAEC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C6DAEC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9pPr>
              </a:lstStyle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r>
                  <a:rPr lang="nl-NL" sz="1800" dirty="0"/>
                  <a:t>Totaal aantal mogelijke oplossingen</a:t>
                </a:r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r>
                  <a:rPr lang="nl-NL" sz="1800" dirty="0"/>
                  <a:t>N = 150 huizen</a:t>
                </a:r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r>
                  <a:rPr lang="nl-NL" sz="1800" dirty="0"/>
                  <a:t>R ≈ 30 huizen per batterij</a:t>
                </a:r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b="0" i="1" dirty="0">
                  <a:latin typeface="Cambria Math" panose="02040503050406030204" pitchFamily="18" charset="0"/>
                </a:endParaRPr>
              </a:p>
              <a:p>
                <a:pPr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" sz="1800" b="1" i="1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num>
                            <m:den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den>
                          </m:f>
                        </m:e>
                      </m:d>
                      <m:d>
                        <m:dPr>
                          <m:ctrlPr>
                            <a:rPr lang="en" sz="1800" b="1" i="1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num>
                            <m:den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den>
                          </m:f>
                        </m:e>
                      </m:d>
                      <m:r>
                        <a:rPr lang="nl-NL" sz="1800" b="1" i="1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  <m:d>
                        <m:dPr>
                          <m:ctrlPr>
                            <a:rPr lang="en" sz="1800" b="1" i="1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num>
                            <m:den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den>
                          </m:f>
                        </m:e>
                      </m:d>
                      <m:r>
                        <a:rPr lang="nl-NL" sz="1800" b="1" i="1" smtClean="0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nl-NL" sz="1800" i="1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  <m:r>
                        <a:rPr lang="nl-NL" sz="1800" b="0" i="1" smtClean="0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10^99</m:t>
                      </m:r>
                    </m:oMath>
                  </m:oMathPara>
                </a14:m>
                <a:endParaRPr lang="nl-NL" sz="1800" b="0" i="1" dirty="0">
                  <a:latin typeface="Cambria Math" panose="02040503050406030204" pitchFamily="18" charset="0"/>
                </a:endParaRPr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en" sz="1800" dirty="0"/>
              </a:p>
            </p:txBody>
          </p:sp>
        </mc:Choice>
        <mc:Fallback>
          <p:sp>
            <p:nvSpPr>
              <p:cNvPr id="6" name="Shape 1661">
                <a:extLst>
                  <a:ext uri="{FF2B5EF4-FFF2-40B4-BE49-F238E27FC236}">
                    <a16:creationId xmlns:a16="http://schemas.microsoft.com/office/drawing/2014/main" id="{B3BDC1C7-357E-DA4F-BB8A-8B5FFB3FD8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4401" y="2414450"/>
                <a:ext cx="3615592" cy="1095334"/>
              </a:xfrm>
              <a:prstGeom prst="rect">
                <a:avLst/>
              </a:prstGeom>
              <a:blipFill>
                <a:blip r:embed="rId3"/>
                <a:stretch>
                  <a:fillRect l="-1347" t="-1216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55151732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Shape 1513"/>
          <p:cNvSpPr txBox="1">
            <a:spLocks noGrp="1"/>
          </p:cNvSpPr>
          <p:nvPr>
            <p:ph type="title"/>
          </p:nvPr>
        </p:nvSpPr>
        <p:spPr>
          <a:xfrm>
            <a:off x="1732700" y="794654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Bounds</a:t>
            </a:r>
            <a:endParaRPr lang="en" dirty="0"/>
          </a:p>
        </p:txBody>
      </p:sp>
      <p:sp>
        <p:nvSpPr>
          <p:cNvPr id="5" name="Shape 1514">
            <a:extLst>
              <a:ext uri="{FF2B5EF4-FFF2-40B4-BE49-F238E27FC236}">
                <a16:creationId xmlns:a16="http://schemas.microsoft.com/office/drawing/2014/main" id="{9E10B47A-D4AD-47E8-8CD2-B056DB87D649}"/>
              </a:ext>
            </a:extLst>
          </p:cNvPr>
          <p:cNvSpPr txBox="1">
            <a:spLocks/>
          </p:cNvSpPr>
          <p:nvPr/>
        </p:nvSpPr>
        <p:spPr>
          <a:xfrm>
            <a:off x="4742700" y="2414450"/>
            <a:ext cx="2667300" cy="8249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>
              <a:buFont typeface="Muli"/>
              <a:buNone/>
            </a:pPr>
            <a:endParaRPr lang="en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5E9D1B6B-6C15-A24B-B9B1-C56D3C24D70C}"/>
              </a:ext>
            </a:extLst>
          </p:cNvPr>
          <p:cNvSpPr/>
          <p:nvPr/>
        </p:nvSpPr>
        <p:spPr>
          <a:xfrm>
            <a:off x="1732700" y="903658"/>
            <a:ext cx="652955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Minimum </a:t>
            </a:r>
            <a:r>
              <a:rPr lang="nl-NL" sz="18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bound</a:t>
            </a:r>
            <a:r>
              <a:rPr lang="nl-NL" sz="1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: kleinst mogelijke resultaat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sz="1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Maximum </a:t>
            </a:r>
            <a:r>
              <a:rPr lang="nl-NL" sz="1800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bound</a:t>
            </a:r>
            <a:r>
              <a:rPr lang="nl-NL" sz="1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: grootst mogelijke resultaat</a:t>
            </a:r>
          </a:p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nl-NL" sz="1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TO DO: </a:t>
            </a:r>
          </a:p>
          <a:p>
            <a:pPr marL="285750" indent="-285750">
              <a:buFontTx/>
              <a:buChar char="-"/>
            </a:pPr>
            <a:r>
              <a:rPr lang="nl-NL" sz="1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Absolute Minimum : verbind elk huis aan dichtstbijzijnde batterij</a:t>
            </a:r>
          </a:p>
          <a:p>
            <a:pPr marL="285750" indent="-285750">
              <a:buFontTx/>
              <a:buChar char="-"/>
            </a:pPr>
            <a:endParaRPr lang="nl-NL" sz="1800" i="1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285750" indent="-285750">
              <a:buFontTx/>
              <a:buChar char="-"/>
            </a:pPr>
            <a:r>
              <a:rPr lang="nl-NL" sz="180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Absolute Maximum: verbind elk huis aan de batterij met de langste afstand tot het huis</a:t>
            </a:r>
          </a:p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285750" indent="-285750">
              <a:buFontTx/>
              <a:buChar char="-"/>
            </a:pPr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070167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398</Words>
  <Application>Microsoft Office PowerPoint</Application>
  <PresentationFormat>On-screen Show (16:9)</PresentationFormat>
  <Paragraphs>190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Cambria Math</vt:lpstr>
      <vt:lpstr>Nixie One</vt:lpstr>
      <vt:lpstr>Muli</vt:lpstr>
      <vt:lpstr>Arial</vt:lpstr>
      <vt:lpstr>Imogen template</vt:lpstr>
      <vt:lpstr>SmartGrid</vt:lpstr>
      <vt:lpstr>Hello!</vt:lpstr>
      <vt:lpstr>Grid</vt:lpstr>
      <vt:lpstr>Wijken</vt:lpstr>
      <vt:lpstr>Doel van de case</vt:lpstr>
      <vt:lpstr>Kosten </vt:lpstr>
      <vt:lpstr>Voorwaarden</vt:lpstr>
      <vt:lpstr>State space</vt:lpstr>
      <vt:lpstr>Bounds</vt:lpstr>
      <vt:lpstr>Resultaten bounds</vt:lpstr>
      <vt:lpstr>Random Algoritme</vt:lpstr>
      <vt:lpstr>Greedy algoritme</vt:lpstr>
      <vt:lpstr>Hillclimber algoritme</vt:lpstr>
      <vt:lpstr>Random algoritme</vt:lpstr>
      <vt:lpstr>Greedy +&amp; Hillclimber</vt:lpstr>
      <vt:lpstr>To do: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David Mokken</dc:creator>
  <cp:lastModifiedBy>David Mokken</cp:lastModifiedBy>
  <cp:revision>76</cp:revision>
  <dcterms:modified xsi:type="dcterms:W3CDTF">2019-05-10T12:03:47Z</dcterms:modified>
</cp:coreProperties>
</file>